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315" r:id="rId5"/>
    <p:sldId id="316" r:id="rId6"/>
    <p:sldId id="257" r:id="rId7"/>
    <p:sldId id="314" r:id="rId8"/>
    <p:sldId id="268" r:id="rId9"/>
    <p:sldId id="269" r:id="rId10"/>
    <p:sldId id="270" r:id="rId11"/>
    <p:sldId id="355" r:id="rId12"/>
    <p:sldId id="260" r:id="rId13"/>
    <p:sldId id="288" r:id="rId14"/>
    <p:sldId id="298" r:id="rId15"/>
    <p:sldId id="297" r:id="rId16"/>
    <p:sldId id="261" r:id="rId17"/>
    <p:sldId id="272" r:id="rId18"/>
    <p:sldId id="282" r:id="rId19"/>
    <p:sldId id="281" r:id="rId20"/>
    <p:sldId id="284" r:id="rId21"/>
    <p:sldId id="271" r:id="rId22"/>
    <p:sldId id="274" r:id="rId23"/>
    <p:sldId id="278" r:id="rId24"/>
    <p:sldId id="273" r:id="rId25"/>
    <p:sldId id="279" r:id="rId26"/>
    <p:sldId id="283" r:id="rId27"/>
    <p:sldId id="287" r:id="rId28"/>
    <p:sldId id="389" r:id="rId29"/>
    <p:sldId id="390" r:id="rId30"/>
    <p:sldId id="280" r:id="rId31"/>
    <p:sldId id="286" r:id="rId32"/>
    <p:sldId id="391" r:id="rId33"/>
    <p:sldId id="392" r:id="rId34"/>
    <p:sldId id="285" r:id="rId35"/>
    <p:sldId id="259" r:id="rId36"/>
    <p:sldId id="299" r:id="rId37"/>
    <p:sldId id="308" r:id="rId38"/>
    <p:sldId id="300" r:id="rId39"/>
    <p:sldId id="309" r:id="rId40"/>
    <p:sldId id="305" r:id="rId41"/>
    <p:sldId id="310" r:id="rId42"/>
    <p:sldId id="304" r:id="rId43"/>
    <p:sldId id="311" r:id="rId44"/>
    <p:sldId id="301" r:id="rId45"/>
    <p:sldId id="302" r:id="rId46"/>
    <p:sldId id="312" r:id="rId47"/>
    <p:sldId id="313" r:id="rId48"/>
    <p:sldId id="306" r:id="rId49"/>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FB"/>
    <a:srgbClr val="0766D4"/>
    <a:srgbClr val="326BDA"/>
    <a:srgbClr val="EEF5FB"/>
    <a:srgbClr val="E5F8FE"/>
    <a:srgbClr val="007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tags" Target="tags/tag154.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未标题-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xml"/><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7.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tags" Target="../tags/tag66.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35.jpeg"/><Relationship Id="rId1" Type="http://schemas.openxmlformats.org/officeDocument/2006/relationships/tags" Target="../tags/tag68.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tags" Target="../tags/tag73.xml"/><Relationship Id="rId3" Type="http://schemas.openxmlformats.org/officeDocument/2006/relationships/image" Target="../media/image46.png"/><Relationship Id="rId2" Type="http://schemas.openxmlformats.org/officeDocument/2006/relationships/tags" Target="../tags/tag72.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tags" Target="../tags/tag75.xml"/><Relationship Id="rId3" Type="http://schemas.openxmlformats.org/officeDocument/2006/relationships/image" Target="../media/image48.png"/><Relationship Id="rId2" Type="http://schemas.openxmlformats.org/officeDocument/2006/relationships/tags" Target="../tags/tag74.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tags" Target="../tags/tag76.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image" Target="../media/image35.jpeg"/><Relationship Id="rId1" Type="http://schemas.openxmlformats.org/officeDocument/2006/relationships/tags" Target="../tags/tag77.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tags" Target="../tags/tag81.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tags" Target="../tags/tag84.xml"/><Relationship Id="rId3" Type="http://schemas.openxmlformats.org/officeDocument/2006/relationships/image" Target="../media/image55.png"/><Relationship Id="rId2" Type="http://schemas.openxmlformats.org/officeDocument/2006/relationships/tags" Target="../tags/tag83.xml"/><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5.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tags" Target="../tags/tag87.xml"/><Relationship Id="rId3" Type="http://schemas.openxmlformats.org/officeDocument/2006/relationships/image" Target="../media/image59.png"/><Relationship Id="rId2" Type="http://schemas.openxmlformats.org/officeDocument/2006/relationships/tags" Target="../tags/tag86.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7" Type="http://schemas.openxmlformats.org/officeDocument/2006/relationships/slideLayout" Target="../slideLayouts/slideLayout1.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9.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tags" Target="../tags/tag88.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tags" Target="../tags/tag91.xml"/><Relationship Id="rId3" Type="http://schemas.openxmlformats.org/officeDocument/2006/relationships/image" Target="../media/image63.png"/><Relationship Id="rId2" Type="http://schemas.openxmlformats.org/officeDocument/2006/relationships/tags" Target="../tags/tag90.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tags" Target="../tags/tag93.xml"/><Relationship Id="rId3" Type="http://schemas.openxmlformats.org/officeDocument/2006/relationships/image" Target="../media/image65.png"/><Relationship Id="rId2" Type="http://schemas.openxmlformats.org/officeDocument/2006/relationships/tags" Target="../tags/tag92.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tags" Target="../tags/tag95.xml"/><Relationship Id="rId3" Type="http://schemas.openxmlformats.org/officeDocument/2006/relationships/image" Target="../media/image66.png"/><Relationship Id="rId2" Type="http://schemas.openxmlformats.org/officeDocument/2006/relationships/tags" Target="../tags/tag94.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tags" Target="../tags/tag96.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tags" Target="../tags/tag98.xml"/><Relationship Id="rId3" Type="http://schemas.openxmlformats.org/officeDocument/2006/relationships/image" Target="../media/image70.png"/><Relationship Id="rId2" Type="http://schemas.openxmlformats.org/officeDocument/2006/relationships/tags" Target="../tags/tag97.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tags" Target="../tags/tag100.xml"/><Relationship Id="rId3" Type="http://schemas.openxmlformats.org/officeDocument/2006/relationships/image" Target="../media/image72.png"/><Relationship Id="rId2" Type="http://schemas.openxmlformats.org/officeDocument/2006/relationships/tags" Target="../tags/tag99.xm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tags" Target="../tags/tag102.xml"/><Relationship Id="rId3" Type="http://schemas.openxmlformats.org/officeDocument/2006/relationships/image" Target="../media/image74.png"/><Relationship Id="rId2" Type="http://schemas.openxmlformats.org/officeDocument/2006/relationships/tags" Target="../tags/tag101.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tags" Target="../tags/tag104.xml"/><Relationship Id="rId3" Type="http://schemas.openxmlformats.org/officeDocument/2006/relationships/image" Target="../media/image76.png"/><Relationship Id="rId2" Type="http://schemas.openxmlformats.org/officeDocument/2006/relationships/tags" Target="../tags/tag103.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tags" Target="../tags/tag106.xml"/><Relationship Id="rId3" Type="http://schemas.openxmlformats.org/officeDocument/2006/relationships/image" Target="../media/image78.png"/><Relationship Id="rId2" Type="http://schemas.openxmlformats.org/officeDocument/2006/relationships/tags" Target="../tags/tag105.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6.jpeg"/><Relationship Id="rId7" Type="http://schemas.openxmlformats.org/officeDocument/2006/relationships/tags" Target="../tags/tag23.xml"/><Relationship Id="rId6" Type="http://schemas.openxmlformats.org/officeDocument/2006/relationships/image" Target="../media/image5.jpeg"/><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1" Type="http://schemas.openxmlformats.org/officeDocument/2006/relationships/slideLayout" Target="../slideLayouts/slideLayout1.xml"/><Relationship Id="rId20" Type="http://schemas.openxmlformats.org/officeDocument/2006/relationships/image" Target="../media/image11.png"/><Relationship Id="rId2" Type="http://schemas.openxmlformats.org/officeDocument/2006/relationships/tags" Target="../tags/tag19.xml"/><Relationship Id="rId19" Type="http://schemas.openxmlformats.org/officeDocument/2006/relationships/tags" Target="../tags/tag28.xml"/><Relationship Id="rId18" Type="http://schemas.microsoft.com/office/2007/relationships/media" Target="file:///D:\ll\123.mp4" TargetMode="External"/><Relationship Id="rId17" Type="http://schemas.openxmlformats.org/officeDocument/2006/relationships/video" Target="file:///D:\ll\123.mp4" TargetMode="External"/><Relationship Id="rId16" Type="http://schemas.openxmlformats.org/officeDocument/2006/relationships/image" Target="../media/image10.jpeg"/><Relationship Id="rId15" Type="http://schemas.openxmlformats.org/officeDocument/2006/relationships/tags" Target="../tags/tag27.xml"/><Relationship Id="rId14" Type="http://schemas.openxmlformats.org/officeDocument/2006/relationships/image" Target="../media/image9.jpeg"/><Relationship Id="rId13" Type="http://schemas.openxmlformats.org/officeDocument/2006/relationships/tags" Target="../tags/tag26.xml"/><Relationship Id="rId12" Type="http://schemas.openxmlformats.org/officeDocument/2006/relationships/image" Target="../media/image8.jpeg"/><Relationship Id="rId11" Type="http://schemas.openxmlformats.org/officeDocument/2006/relationships/tags" Target="../tags/tag25.xml"/><Relationship Id="rId10" Type="http://schemas.openxmlformats.org/officeDocument/2006/relationships/image" Target="../media/image7.jpe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tags" Target="../tags/tag108.xml"/><Relationship Id="rId3" Type="http://schemas.openxmlformats.org/officeDocument/2006/relationships/image" Target="../media/image80.png"/><Relationship Id="rId2" Type="http://schemas.openxmlformats.org/officeDocument/2006/relationships/tags" Target="../tags/tag107.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tags" Target="../tags/tag110.xml"/><Relationship Id="rId3" Type="http://schemas.openxmlformats.org/officeDocument/2006/relationships/image" Target="../media/image82.png"/><Relationship Id="rId2" Type="http://schemas.openxmlformats.org/officeDocument/2006/relationships/tags" Target="../tags/tag109.xml"/><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tags" Target="../tags/tag112.xml"/><Relationship Id="rId3" Type="http://schemas.openxmlformats.org/officeDocument/2006/relationships/image" Target="../media/image84.png"/><Relationship Id="rId2" Type="http://schemas.openxmlformats.org/officeDocument/2006/relationships/tags" Target="../tags/tag111.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tags" Target="../tags/tag114.xml"/><Relationship Id="rId3" Type="http://schemas.openxmlformats.org/officeDocument/2006/relationships/image" Target="../media/image86.png"/><Relationship Id="rId2" Type="http://schemas.openxmlformats.org/officeDocument/2006/relationships/tags" Target="../tags/tag113.xml"/><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35.jpeg"/><Relationship Id="rId1" Type="http://schemas.openxmlformats.org/officeDocument/2006/relationships/tags" Target="../tags/tag115.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tags" Target="../tags/tag119.xml"/><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tags" Target="../tags/tag123.xml"/><Relationship Id="rId3" Type="http://schemas.openxmlformats.org/officeDocument/2006/relationships/image" Target="../media/image88.png"/><Relationship Id="rId2" Type="http://schemas.openxmlformats.org/officeDocument/2006/relationships/tags" Target="../tags/tag122.xml"/><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5.xml"/><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tags" Target="../tags/tag124.xml"/><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tags" Target="../tags/tag127.xml"/><Relationship Id="rId3" Type="http://schemas.openxmlformats.org/officeDocument/2006/relationships/image" Target="../media/image91.png"/><Relationship Id="rId2" Type="http://schemas.openxmlformats.org/officeDocument/2006/relationships/tags" Target="../tags/tag126.xml"/><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95.png"/><Relationship Id="rId6" Type="http://schemas.openxmlformats.org/officeDocument/2006/relationships/tags" Target="../tags/tag131.xml"/><Relationship Id="rId5" Type="http://schemas.openxmlformats.org/officeDocument/2006/relationships/image" Target="../media/image94.png"/><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33.xml"/><Relationship Id="rId7" Type="http://schemas.openxmlformats.org/officeDocument/2006/relationships/image" Target="../media/image13.png"/><Relationship Id="rId6" Type="http://schemas.openxmlformats.org/officeDocument/2006/relationships/tags" Target="../tags/tag32.xml"/><Relationship Id="rId52" Type="http://schemas.openxmlformats.org/officeDocument/2006/relationships/slideLayout" Target="../slideLayouts/slideLayout1.xml"/><Relationship Id="rId51" Type="http://schemas.openxmlformats.org/officeDocument/2006/relationships/image" Target="../media/image34.jpeg"/><Relationship Id="rId50" Type="http://schemas.openxmlformats.org/officeDocument/2006/relationships/tags" Target="../tags/tag55.xml"/><Relationship Id="rId5" Type="http://schemas.openxmlformats.org/officeDocument/2006/relationships/image" Target="../media/image12.png"/><Relationship Id="rId49" Type="http://schemas.openxmlformats.org/officeDocument/2006/relationships/image" Target="../media/image33.jpeg"/><Relationship Id="rId48" Type="http://schemas.openxmlformats.org/officeDocument/2006/relationships/tags" Target="../tags/tag54.xml"/><Relationship Id="rId47" Type="http://schemas.openxmlformats.org/officeDocument/2006/relationships/image" Target="../media/image32.png"/><Relationship Id="rId46" Type="http://schemas.openxmlformats.org/officeDocument/2006/relationships/tags" Target="../tags/tag53.xml"/><Relationship Id="rId45" Type="http://schemas.openxmlformats.org/officeDocument/2006/relationships/image" Target="../media/image31.png"/><Relationship Id="rId44" Type="http://schemas.openxmlformats.org/officeDocument/2006/relationships/tags" Target="../tags/tag52.xml"/><Relationship Id="rId43" Type="http://schemas.openxmlformats.org/officeDocument/2006/relationships/image" Target="../media/image30.jpeg"/><Relationship Id="rId42" Type="http://schemas.openxmlformats.org/officeDocument/2006/relationships/tags" Target="../tags/tag51.xml"/><Relationship Id="rId41" Type="http://schemas.openxmlformats.org/officeDocument/2006/relationships/image" Target="../media/image29.jpeg"/><Relationship Id="rId40" Type="http://schemas.openxmlformats.org/officeDocument/2006/relationships/tags" Target="../tags/tag50.xml"/><Relationship Id="rId4" Type="http://schemas.openxmlformats.org/officeDocument/2006/relationships/tags" Target="../tags/tag31.xml"/><Relationship Id="rId39" Type="http://schemas.openxmlformats.org/officeDocument/2006/relationships/image" Target="../media/image28.jpeg"/><Relationship Id="rId38" Type="http://schemas.openxmlformats.org/officeDocument/2006/relationships/tags" Target="../tags/tag49.xml"/><Relationship Id="rId37" Type="http://schemas.openxmlformats.org/officeDocument/2006/relationships/image" Target="../media/image27.jpeg"/><Relationship Id="rId36" Type="http://schemas.openxmlformats.org/officeDocument/2006/relationships/tags" Target="../tags/tag48.xml"/><Relationship Id="rId35" Type="http://schemas.openxmlformats.org/officeDocument/2006/relationships/image" Target="../media/image26.jpeg"/><Relationship Id="rId34" Type="http://schemas.openxmlformats.org/officeDocument/2006/relationships/tags" Target="../tags/tag47.xml"/><Relationship Id="rId33" Type="http://schemas.openxmlformats.org/officeDocument/2006/relationships/image" Target="../media/image25.jpeg"/><Relationship Id="rId32" Type="http://schemas.openxmlformats.org/officeDocument/2006/relationships/tags" Target="../tags/tag46.xml"/><Relationship Id="rId31" Type="http://schemas.openxmlformats.org/officeDocument/2006/relationships/image" Target="../media/image24.jpeg"/><Relationship Id="rId30" Type="http://schemas.openxmlformats.org/officeDocument/2006/relationships/tags" Target="../tags/tag45.xml"/><Relationship Id="rId3" Type="http://schemas.openxmlformats.org/officeDocument/2006/relationships/tags" Target="../tags/tag30.xml"/><Relationship Id="rId29" Type="http://schemas.openxmlformats.org/officeDocument/2006/relationships/image" Target="../media/image23.jpeg"/><Relationship Id="rId28" Type="http://schemas.openxmlformats.org/officeDocument/2006/relationships/tags" Target="../tags/tag44.xml"/><Relationship Id="rId27" Type="http://schemas.openxmlformats.org/officeDocument/2006/relationships/image" Target="../media/image22.jpeg"/><Relationship Id="rId26" Type="http://schemas.openxmlformats.org/officeDocument/2006/relationships/tags" Target="../tags/tag43.xml"/><Relationship Id="rId25" Type="http://schemas.openxmlformats.org/officeDocument/2006/relationships/image" Target="../media/image21.jpeg"/><Relationship Id="rId24" Type="http://schemas.openxmlformats.org/officeDocument/2006/relationships/tags" Target="../tags/tag42.xml"/><Relationship Id="rId23" Type="http://schemas.openxmlformats.org/officeDocument/2006/relationships/image" Target="../media/image20.png"/><Relationship Id="rId22" Type="http://schemas.openxmlformats.org/officeDocument/2006/relationships/tags" Target="../tags/tag41.xml"/><Relationship Id="rId21" Type="http://schemas.openxmlformats.org/officeDocument/2006/relationships/image" Target="../media/image19.jpeg"/><Relationship Id="rId20" Type="http://schemas.openxmlformats.org/officeDocument/2006/relationships/tags" Target="../tags/tag40.xml"/><Relationship Id="rId2" Type="http://schemas.openxmlformats.org/officeDocument/2006/relationships/image" Target="../media/image4.png"/><Relationship Id="rId19" Type="http://schemas.openxmlformats.org/officeDocument/2006/relationships/image" Target="../media/image18.jpeg"/><Relationship Id="rId18" Type="http://schemas.openxmlformats.org/officeDocument/2006/relationships/tags" Target="../tags/tag39.xml"/><Relationship Id="rId17" Type="http://schemas.openxmlformats.org/officeDocument/2006/relationships/image" Target="../media/image17.jpeg"/><Relationship Id="rId16" Type="http://schemas.openxmlformats.org/officeDocument/2006/relationships/tags" Target="../tags/tag38.xml"/><Relationship Id="rId15" Type="http://schemas.openxmlformats.org/officeDocument/2006/relationships/image" Target="../media/image16.jpeg"/><Relationship Id="rId14" Type="http://schemas.openxmlformats.org/officeDocument/2006/relationships/tags" Target="../tags/tag37.xml"/><Relationship Id="rId13" Type="http://schemas.openxmlformats.org/officeDocument/2006/relationships/image" Target="../media/image15.jpeg"/><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9.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5.xml"/><Relationship Id="rId6" Type="http://schemas.openxmlformats.org/officeDocument/2006/relationships/image" Target="../media/image96.png"/><Relationship Id="rId5" Type="http://schemas.openxmlformats.org/officeDocument/2006/relationships/image" Target="../media/image94.png"/><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98.png"/><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image" Target="../media/image97.png"/><Relationship Id="rId2" Type="http://schemas.openxmlformats.org/officeDocument/2006/relationships/tags" Target="../tags/tag136.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43.xml"/><Relationship Id="rId6" Type="http://schemas.openxmlformats.org/officeDocument/2006/relationships/image" Target="../media/image100.png"/><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image" Target="../media/image99.png"/><Relationship Id="rId2" Type="http://schemas.openxmlformats.org/officeDocument/2006/relationships/tags" Target="../tags/tag140.xml"/><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tags" Target="../tags/tag145.xml"/><Relationship Id="rId3" Type="http://schemas.openxmlformats.org/officeDocument/2006/relationships/image" Target="../media/image101.png"/><Relationship Id="rId2" Type="http://schemas.openxmlformats.org/officeDocument/2006/relationships/tags" Target="../tags/tag144.xml"/><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7.xml"/><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tags" Target="../tags/tag146.xml"/><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tags" Target="../tags/tag149.xml"/><Relationship Id="rId3" Type="http://schemas.openxmlformats.org/officeDocument/2006/relationships/image" Target="../media/image105.png"/><Relationship Id="rId2" Type="http://schemas.openxmlformats.org/officeDocument/2006/relationships/tags" Target="../tags/tag148.xml"/><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tags" Target="../tags/tag151.xml"/><Relationship Id="rId3" Type="http://schemas.openxmlformats.org/officeDocument/2006/relationships/image" Target="../media/image103.png"/><Relationship Id="rId2" Type="http://schemas.openxmlformats.org/officeDocument/2006/relationships/tags" Target="../tags/tag150.xml"/><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3.xml"/><Relationship Id="rId2" Type="http://schemas.openxmlformats.org/officeDocument/2006/relationships/image" Target="../media/image2.png"/><Relationship Id="rId1" Type="http://schemas.openxmlformats.org/officeDocument/2006/relationships/tags" Target="../tags/tag15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35.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tags" Target="../tags/tag60.xml"/><Relationship Id="rId4" Type="http://schemas.openxmlformats.org/officeDocument/2006/relationships/image" Target="../media/image37.png"/><Relationship Id="rId3" Type="http://schemas.openxmlformats.org/officeDocument/2006/relationships/tags" Target="../tags/tag59.xml"/><Relationship Id="rId2" Type="http://schemas.openxmlformats.org/officeDocument/2006/relationships/image" Target="../media/image36.png"/><Relationship Id="rId1" Type="http://schemas.openxmlformats.org/officeDocument/2006/relationships/tags" Target="../tags/tag58.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tags" Target="../tags/tag61.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4.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tags" Target="../tags/tag63.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tags" Target="../tags/tag65.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图层1 3"/>
          <p:cNvPicPr>
            <a:picLocks noChangeAspect="1"/>
          </p:cNvPicPr>
          <p:nvPr>
            <p:custDataLst>
              <p:tags r:id="rId1"/>
            </p:custDataLst>
          </p:nvPr>
        </p:nvPicPr>
        <p:blipFill>
          <a:blip r:embed="rId2"/>
          <a:stretch>
            <a:fillRect/>
          </a:stretch>
        </p:blipFill>
        <p:spPr>
          <a:xfrm>
            <a:off x="0" y="0"/>
            <a:ext cx="12192000" cy="6858000"/>
          </a:xfrm>
          <a:prstGeom prst="rect">
            <a:avLst/>
          </a:prstGeom>
        </p:spPr>
      </p:pic>
      <p:cxnSp>
        <p:nvCxnSpPr>
          <p:cNvPr id="7" name="直接连接符 6"/>
          <p:cNvCxnSpPr/>
          <p:nvPr/>
        </p:nvCxnSpPr>
        <p:spPr>
          <a:xfrm>
            <a:off x="1108710" y="3392170"/>
            <a:ext cx="1054100" cy="0"/>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8" name="副标题 2"/>
          <p:cNvSpPr>
            <a:spLocks noGrp="1"/>
          </p:cNvSpPr>
          <p:nvPr>
            <p:custDataLst>
              <p:tags r:id="rId3"/>
            </p:custDataLst>
          </p:nvPr>
        </p:nvSpPr>
        <p:spPr>
          <a:xfrm>
            <a:off x="1007110" y="4087495"/>
            <a:ext cx="5611495" cy="581660"/>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sz="2000">
                <a:solidFill>
                  <a:schemeClr val="bg1"/>
                </a:solidFill>
                <a:latin typeface="微软雅黑" panose="020B0503020204020204" charset="-122"/>
                <a:ea typeface="微软雅黑" panose="020B0503020204020204" charset="-122"/>
                <a:cs typeface="微软雅黑" panose="020B0503020204020204" charset="-122"/>
              </a:rPr>
              <a:t>AST series</a:t>
            </a:r>
            <a:r>
              <a:rPr lang="en-US" altLang="zh-CN" sz="2000">
                <a:solidFill>
                  <a:schemeClr val="bg1"/>
                </a:solidFill>
                <a:latin typeface="微软雅黑" panose="020B0503020204020204" charset="-122"/>
                <a:ea typeface="微软雅黑" panose="020B0503020204020204" charset="-122"/>
                <a:cs typeface="微软雅黑" panose="020B0503020204020204" charset="-122"/>
              </a:rPr>
              <a:t> | </a:t>
            </a:r>
            <a:r>
              <a:rPr sz="2000">
                <a:solidFill>
                  <a:schemeClr val="bg1"/>
                </a:solidFill>
                <a:latin typeface="微软雅黑" panose="020B0503020204020204" charset="-122"/>
                <a:ea typeface="微软雅黑" panose="020B0503020204020204" charset="-122"/>
                <a:cs typeface="微软雅黑" panose="020B0503020204020204" charset="-122"/>
              </a:rPr>
              <a:t>MGC series</a:t>
            </a:r>
            <a:r>
              <a:rPr lang="en-US" altLang="zh-CN" sz="2000">
                <a:solidFill>
                  <a:schemeClr val="bg1"/>
                </a:solidFill>
                <a:latin typeface="微软雅黑" panose="020B0503020204020204" charset="-122"/>
                <a:ea typeface="微软雅黑" panose="020B0503020204020204" charset="-122"/>
                <a:cs typeface="微软雅黑" panose="020B0503020204020204" charset="-122"/>
              </a:rPr>
              <a:t> | </a:t>
            </a:r>
            <a:r>
              <a:rPr sz="2000">
                <a:solidFill>
                  <a:schemeClr val="bg1"/>
                </a:solidFill>
                <a:latin typeface="微软雅黑" panose="020B0503020204020204" charset="-122"/>
                <a:ea typeface="微软雅黑" panose="020B0503020204020204" charset="-122"/>
                <a:cs typeface="微软雅黑" panose="020B0503020204020204" charset="-122"/>
              </a:rPr>
              <a:t>AMZ series</a:t>
            </a:r>
            <a:r>
              <a:rPr lang="en-US" altLang="zh-CN" sz="2000">
                <a:solidFill>
                  <a:schemeClr val="bg1"/>
                </a:solidFill>
                <a:latin typeface="微软雅黑" panose="020B0503020204020204" charset="-122"/>
                <a:ea typeface="微软雅黑" panose="020B0503020204020204" charset="-122"/>
                <a:cs typeface="微软雅黑" panose="020B0503020204020204" charset="-122"/>
              </a:rPr>
              <a:t> |</a:t>
            </a:r>
            <a:r>
              <a:rPr sz="2000">
                <a:solidFill>
                  <a:schemeClr val="bg1"/>
                </a:solidFill>
                <a:latin typeface="微软雅黑" panose="020B0503020204020204" charset="-122"/>
                <a:ea typeface="微软雅黑" panose="020B0503020204020204" charset="-122"/>
                <a:cs typeface="微软雅黑" panose="020B0503020204020204" charset="-122"/>
              </a:rPr>
              <a:t> AMT series</a:t>
            </a:r>
            <a:endParaRPr sz="2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9" name="图片 8" descr="椭圆 1 拷贝 3"/>
          <p:cNvPicPr>
            <a:picLocks noChangeAspect="1"/>
          </p:cNvPicPr>
          <p:nvPr/>
        </p:nvPicPr>
        <p:blipFill>
          <a:blip r:embed="rId4"/>
          <a:stretch>
            <a:fillRect/>
          </a:stretch>
        </p:blipFill>
        <p:spPr>
          <a:xfrm>
            <a:off x="3658235" y="1916430"/>
            <a:ext cx="1592580" cy="1592580"/>
          </a:xfrm>
          <a:prstGeom prst="rect">
            <a:avLst/>
          </a:prstGeom>
        </p:spPr>
      </p:pic>
      <p:pic>
        <p:nvPicPr>
          <p:cNvPr id="10" name="图片 9" descr="椭圆 1 拷贝 3"/>
          <p:cNvPicPr>
            <a:picLocks noChangeAspect="1"/>
          </p:cNvPicPr>
          <p:nvPr>
            <p:custDataLst>
              <p:tags r:id="rId5"/>
            </p:custDataLst>
          </p:nvPr>
        </p:nvPicPr>
        <p:blipFill>
          <a:blip r:embed="rId4"/>
          <a:stretch>
            <a:fillRect/>
          </a:stretch>
        </p:blipFill>
        <p:spPr>
          <a:xfrm>
            <a:off x="591185" y="5166360"/>
            <a:ext cx="1116965" cy="1116965"/>
          </a:xfrm>
          <a:prstGeom prst="rect">
            <a:avLst/>
          </a:prstGeom>
        </p:spPr>
      </p:pic>
      <p:sp>
        <p:nvSpPr>
          <p:cNvPr id="3" name="副标题 2"/>
          <p:cNvSpPr>
            <a:spLocks noGrp="1"/>
          </p:cNvSpPr>
          <p:nvPr>
            <p:ph type="subTitle" idx="1"/>
          </p:nvPr>
        </p:nvSpPr>
        <p:spPr>
          <a:xfrm>
            <a:off x="1007110" y="5644515"/>
            <a:ext cx="9586595" cy="581660"/>
          </a:xfrm>
        </p:spPr>
        <p:txBody>
          <a:bodyPr/>
          <a:p>
            <a:pPr marL="0" indent="0">
              <a:buNone/>
            </a:pPr>
            <a:r>
              <a:rPr sz="1400">
                <a:solidFill>
                  <a:schemeClr val="bg1"/>
                </a:solidFill>
                <a:latin typeface="微软雅黑" panose="020B0503020204020204" charset="-122"/>
                <a:ea typeface="微软雅黑" panose="020B0503020204020204" charset="-122"/>
                <a:cs typeface="微软雅黑" panose="020B0503020204020204" charset="-122"/>
              </a:rPr>
              <a:t>Shenzhen Jinxi Intelligent Control Technology Co., Ltd </a:t>
            </a:r>
            <a:r>
              <a:rPr lang="en-US" sz="1400">
                <a:solidFill>
                  <a:schemeClr val="bg1"/>
                </a:solidFill>
                <a:latin typeface="微软雅黑" panose="020B0503020204020204" charset="-122"/>
                <a:ea typeface="微软雅黑" panose="020B0503020204020204" charset="-122"/>
                <a:cs typeface="微软雅黑" panose="020B0503020204020204" charset="-122"/>
              </a:rPr>
              <a:t>| </a:t>
            </a:r>
            <a:r>
              <a:rPr sz="1400">
                <a:solidFill>
                  <a:schemeClr val="bg1"/>
                </a:solidFill>
                <a:latin typeface="微软雅黑" panose="020B0503020204020204" charset="-122"/>
                <a:ea typeface="微软雅黑" panose="020B0503020204020204" charset="-122"/>
                <a:cs typeface="微软雅黑" panose="020B0503020204020204" charset="-122"/>
                <a:sym typeface="+mn-ea"/>
              </a:rPr>
              <a:t>Huizhou Jinxi Intelligent Control Technology Co., Ltd</a:t>
            </a:r>
            <a:endParaRPr sz="14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 name="标题 1"/>
          <p:cNvSpPr>
            <a:spLocks noGrp="1"/>
          </p:cNvSpPr>
          <p:nvPr>
            <p:ph type="ctrTitle"/>
          </p:nvPr>
        </p:nvSpPr>
        <p:spPr>
          <a:xfrm>
            <a:off x="1007110" y="2210435"/>
            <a:ext cx="6606540" cy="1354455"/>
          </a:xfrm>
        </p:spPr>
        <p:txBody>
          <a:bodyPr/>
          <a:p>
            <a:r>
              <a:rPr lang="zh-CN" altLang="en-US" b="1">
                <a:solidFill>
                  <a:schemeClr val="bg1"/>
                </a:solidFill>
              </a:rPr>
              <a:t>Product selection</a:t>
            </a:r>
            <a:endParaRPr lang="zh-CN" altLang="en-US" b="1">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2200" y="974090"/>
            <a:ext cx="661797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902200" y="968375"/>
            <a:ext cx="661797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AST</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sz="2000" b="1">
                <a:solidFill>
                  <a:srgbClr val="0055FB"/>
                </a:solidFill>
                <a:latin typeface="微软雅黑" panose="020B0503020204020204" charset="-122"/>
                <a:ea typeface="微软雅黑" panose="020B0503020204020204" charset="-122"/>
                <a:cs typeface="微软雅黑" panose="020B0503020204020204" charset="-122"/>
              </a:rPr>
              <a:t>035</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sz="2000" b="1">
                <a:solidFill>
                  <a:srgbClr val="0055FB"/>
                </a:solidFill>
                <a:latin typeface="微软雅黑" panose="020B0503020204020204" charset="-122"/>
                <a:ea typeface="微软雅黑" panose="020B0503020204020204" charset="-122"/>
                <a:cs typeface="微软雅黑" panose="020B0503020204020204" charset="-122"/>
              </a:rPr>
              <a:t>W02R</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系列</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29" name="图片 29" descr="图层 1"/>
          <p:cNvPicPr>
            <a:picLocks noChangeAspect="1"/>
          </p:cNvPicPr>
          <p:nvPr>
            <p:custDataLst>
              <p:tags r:id="rId2"/>
            </p:custDataLst>
          </p:nvPr>
        </p:nvPicPr>
        <p:blipFill>
          <a:blip r:embed="rId3"/>
          <a:stretch>
            <a:fillRect/>
          </a:stretch>
        </p:blipFill>
        <p:spPr>
          <a:xfrm>
            <a:off x="635635" y="968375"/>
            <a:ext cx="3926205" cy="2418715"/>
          </a:xfrm>
          <a:prstGeom prst="rect">
            <a:avLst/>
          </a:prstGeom>
          <a:effectLst>
            <a:reflection blurRad="6350" stA="32000" endA="300" endPos="18000" dir="5400000" sy="-100000" algn="bl" rotWithShape="0"/>
          </a:effectLst>
        </p:spPr>
      </p:pic>
      <p:pic>
        <p:nvPicPr>
          <p:cNvPr id="6" name="图片 5" descr="IMG_4282"/>
          <p:cNvPicPr>
            <a:picLocks noChangeAspect="1"/>
          </p:cNvPicPr>
          <p:nvPr/>
        </p:nvPicPr>
        <p:blipFill>
          <a:blip r:embed="rId4"/>
          <a:stretch>
            <a:fillRect/>
          </a:stretch>
        </p:blipFill>
        <p:spPr>
          <a:xfrm>
            <a:off x="106045" y="3620770"/>
            <a:ext cx="5012690" cy="3237230"/>
          </a:xfrm>
          <a:prstGeom prst="rect">
            <a:avLst/>
          </a:prstGeom>
        </p:spPr>
      </p:pic>
      <p:graphicFrame>
        <p:nvGraphicFramePr>
          <p:cNvPr id="9" name="表格 8"/>
          <p:cNvGraphicFramePr/>
          <p:nvPr>
            <p:custDataLst>
              <p:tags r:id="rId5"/>
            </p:custDataLst>
          </p:nvPr>
        </p:nvGraphicFramePr>
        <p:xfrm>
          <a:off x="5118735" y="1211580"/>
          <a:ext cx="6184900" cy="5034280"/>
        </p:xfrm>
        <a:graphic>
          <a:graphicData uri="http://schemas.openxmlformats.org/drawingml/2006/table">
            <a:tbl>
              <a:tblPr/>
              <a:tblGrid>
                <a:gridCol w="1691005"/>
                <a:gridCol w="4493895"/>
              </a:tblGrid>
              <a:tr h="302895">
                <a:tc>
                  <a:txBody>
                    <a:bodyPr/>
                    <a:p>
                      <a:pPr indent="0" algn="ctr">
                        <a:buNone/>
                      </a:pPr>
                      <a:r>
                        <a:rPr lang="zh-CN" sz="1000" b="1">
                          <a:solidFill>
                            <a:srgbClr val="FFFFFF"/>
                          </a:solidFill>
                          <a:latin typeface="微软雅黑" panose="020B0503020204020204" charset="-122"/>
                          <a:ea typeface="微软雅黑" panose="020B0503020204020204" charset="-122"/>
                        </a:rPr>
                        <a:t>Model</a:t>
                      </a:r>
                      <a:endParaRPr lang="zh-CN"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1000" b="1">
                          <a:solidFill>
                            <a:srgbClr val="FFFFFF"/>
                          </a:solidFill>
                          <a:latin typeface="微软雅黑" panose="020B0503020204020204" charset="-122"/>
                          <a:ea typeface="微软雅黑" panose="020B0503020204020204" charset="-122"/>
                        </a:rPr>
                        <a:t>AST035W02RGD/AST035W02RGE</a:t>
                      </a:r>
                      <a:endParaRPr lang="en-US" altLang="en-US"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766D4"/>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rPr>
                        <a:t>display screen</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3.5" TFT LCD</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9235">
                <a:tc>
                  <a:txBody>
                    <a:bodyPr/>
                    <a:p>
                      <a:pPr indent="0" algn="ctr">
                        <a:buNone/>
                      </a:pPr>
                      <a:r>
                        <a:rPr lang="zh-CN" sz="800" b="1">
                          <a:solidFill>
                            <a:srgbClr val="000000"/>
                          </a:solidFill>
                          <a:latin typeface="微软雅黑" panose="020B0503020204020204" charset="-122"/>
                          <a:ea typeface="微软雅黑" panose="020B0503020204020204" charset="-122"/>
                        </a:rPr>
                        <a:t>color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480*320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65535 colors</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0505">
                <a:tc>
                  <a:txBody>
                    <a:bodyPr/>
                    <a:p>
                      <a:pPr indent="0" algn="ctr">
                        <a:buNone/>
                      </a:pPr>
                      <a:r>
                        <a:rPr lang="zh-CN" sz="800" b="1">
                          <a:solidFill>
                            <a:srgbClr val="000000"/>
                          </a:solidFill>
                          <a:latin typeface="微软雅黑" panose="020B0503020204020204" charset="-122"/>
                          <a:ea typeface="微软雅黑" panose="020B0503020204020204" charset="-122"/>
                        </a:rPr>
                        <a:t>brightness</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250 cd/m</a:t>
                      </a:r>
                      <a:r>
                        <a:rPr lang="en-US" sz="800" b="0" baseline="30000">
                          <a:solidFill>
                            <a:srgbClr val="000000"/>
                          </a:solidFill>
                          <a:latin typeface="微软雅黑" panose="020B0503020204020204" charset="-122"/>
                          <a:ea typeface="微软雅黑" panose="020B0503020204020204" charset="-122"/>
                        </a:rPr>
                        <a:t>2</a:t>
                      </a:r>
                      <a:endParaRPr lang="en-US" altLang="en-US" sz="8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235">
                <a:tc>
                  <a:txBody>
                    <a:bodyPr/>
                    <a:p>
                      <a:pPr indent="0" algn="ctr">
                        <a:buNone/>
                      </a:pPr>
                      <a:r>
                        <a:rPr lang="zh-CN" sz="800" b="1">
                          <a:solidFill>
                            <a:srgbClr val="000000"/>
                          </a:solidFill>
                          <a:latin typeface="微软雅黑" panose="020B0503020204020204" charset="-122"/>
                          <a:ea typeface="微软雅黑" panose="020B0503020204020204" charset="-122"/>
                        </a:rPr>
                        <a:t>Backlight</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LED</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rPr>
                        <a:t>touch screen</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9235">
                <a:tc>
                  <a:txBody>
                    <a:bodyPr/>
                    <a:p>
                      <a:pPr indent="0" algn="ctr">
                        <a:buNone/>
                      </a:pPr>
                      <a:r>
                        <a:rPr lang="en-US" sz="800" b="1">
                          <a:solidFill>
                            <a:srgbClr val="000000"/>
                          </a:solidFill>
                          <a:latin typeface="微软雅黑" panose="020B0503020204020204" charset="-122"/>
                          <a:ea typeface="微软雅黑" panose="020B0503020204020204" charset="-122"/>
                        </a:rPr>
                        <a:t>CPU</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96MHz M0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0505">
                <a:tc>
                  <a:txBody>
                    <a:bodyPr/>
                    <a:p>
                      <a:pPr indent="0" algn="ctr">
                        <a:buNone/>
                      </a:pPr>
                      <a:r>
                        <a:rPr lang="zh-CN" sz="800" b="1">
                          <a:solidFill>
                            <a:srgbClr val="000000"/>
                          </a:solidFill>
                          <a:latin typeface="微软雅黑" panose="020B0503020204020204" charset="-122"/>
                          <a:ea typeface="微软雅黑" panose="020B0503020204020204" charset="-122"/>
                        </a:rPr>
                        <a:t>memorizer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16Mbyte SPI NOR Flash</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9870">
                <a:tc>
                  <a:txBody>
                    <a:bodyPr/>
                    <a:p>
                      <a:pPr indent="0" algn="ctr">
                        <a:buNone/>
                      </a:pPr>
                      <a:r>
                        <a:rPr lang="en-US" sz="800" b="1">
                          <a:solidFill>
                            <a:srgbClr val="000000"/>
                          </a:solidFill>
                          <a:latin typeface="微软雅黑" panose="020B0503020204020204" charset="-122"/>
                          <a:ea typeface="微软雅黑" panose="020B0503020204020204" charset="-122"/>
                        </a:rPr>
                        <a:t>RTC</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Real-time clock built-in</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235">
                <a:tc>
                  <a:txBody>
                    <a:bodyPr/>
                    <a:p>
                      <a:pPr indent="0" algn="ctr">
                        <a:buNone/>
                      </a:pPr>
                      <a:r>
                        <a:rPr lang="zh-CN" sz="800" b="1">
                          <a:solidFill>
                            <a:srgbClr val="000000"/>
                          </a:solidFill>
                          <a:latin typeface="微软雅黑" panose="020B0503020204020204" charset="-122"/>
                          <a:ea typeface="微软雅黑" panose="020B0503020204020204" charset="-122"/>
                        </a:rPr>
                        <a:t>buzzer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Yes</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rPr>
                        <a:t>Power-down data is saved</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 supported</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098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rPr>
                        <a:t>How to download the program</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SD card download</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 supported</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74015">
                <a:tc>
                  <a:txBody>
                    <a:bodyPr/>
                    <a:p>
                      <a:pPr indent="0" algn="ctr">
                        <a:buNone/>
                      </a:pPr>
                      <a:r>
                        <a:rPr lang="zh-CN" sz="800" b="1">
                          <a:solidFill>
                            <a:srgbClr val="000000"/>
                          </a:solidFill>
                          <a:latin typeface="微软雅黑" panose="020B0503020204020204" charset="-122"/>
                          <a:ea typeface="微软雅黑" panose="020B0503020204020204" charset="-122"/>
                        </a:rPr>
                        <a:t>Communication port</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AST035RGE (232 communication port)</a:t>
                      </a:r>
                      <a:endParaRPr lang="zh-CN" sz="8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AST035RGD (485 communication port)</a:t>
                      </a:r>
                      <a:endParaRPr lang="zh-CN"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rPr>
                        <a:t>Rated power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0.6W</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0505">
                <a:tc>
                  <a:txBody>
                    <a:bodyPr/>
                    <a:p>
                      <a:pPr indent="0" algn="ctr">
                        <a:buNone/>
                      </a:pPr>
                      <a:r>
                        <a:rPr lang="zh-CN" sz="800" b="1">
                          <a:solidFill>
                            <a:srgbClr val="000000"/>
                          </a:solidFill>
                          <a:latin typeface="微软雅黑" panose="020B0503020204020204" charset="-122"/>
                          <a:ea typeface="微软雅黑" panose="020B0503020204020204" charset="-122"/>
                        </a:rPr>
                        <a:t>Voltage range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DC 5-24V</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235">
                <a:tc>
                  <a:txBody>
                    <a:bodyPr/>
                    <a:p>
                      <a:pPr indent="0" algn="ctr">
                        <a:buNone/>
                      </a:pPr>
                      <a:r>
                        <a:rPr lang="zh-CN" sz="800" b="1">
                          <a:solidFill>
                            <a:srgbClr val="000000"/>
                          </a:solidFill>
                          <a:latin typeface="微软雅黑" panose="020B0503020204020204" charset="-122"/>
                          <a:ea typeface="微软雅黑" panose="020B0503020204020204" charset="-122"/>
                        </a:rPr>
                        <a:t>Operating temperature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-10℃~50℃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9870">
                <a:tc>
                  <a:txBody>
                    <a:bodyPr/>
                    <a:p>
                      <a:pPr indent="0" algn="ctr">
                        <a:buNone/>
                      </a:pPr>
                      <a:r>
                        <a:rPr lang="zh-CN" sz="800" b="1">
                          <a:solidFill>
                            <a:srgbClr val="000000"/>
                          </a:solidFill>
                          <a:latin typeface="微软雅黑" panose="020B0503020204020204" charset="-122"/>
                          <a:ea typeface="微软雅黑" panose="020B0503020204020204" charset="-122"/>
                        </a:rPr>
                        <a:t>Storage temperature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-30℃~70℃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未标题444-1"/>
          <p:cNvPicPr>
            <a:picLocks noChangeAspect="1"/>
          </p:cNvPicPr>
          <p:nvPr>
            <p:custDataLst>
              <p:tags r:id="rId1"/>
            </p:custDataLst>
          </p:nvPr>
        </p:nvPicPr>
        <p:blipFill>
          <a:blip r:embed="rId2"/>
          <a:stretch>
            <a:fillRect/>
          </a:stretch>
        </p:blipFill>
        <p:spPr>
          <a:xfrm>
            <a:off x="0" y="0"/>
            <a:ext cx="12192000" cy="6858000"/>
          </a:xfrm>
          <a:prstGeom prst="rect">
            <a:avLst/>
          </a:prstGeom>
        </p:spPr>
      </p:pic>
      <p:grpSp>
        <p:nvGrpSpPr>
          <p:cNvPr id="2" name="组合 1"/>
          <p:cNvGrpSpPr/>
          <p:nvPr/>
        </p:nvGrpSpPr>
        <p:grpSpPr>
          <a:xfrm>
            <a:off x="4799965" y="2864168"/>
            <a:ext cx="2821305" cy="1129665"/>
            <a:chOff x="7560" y="3954"/>
            <a:chExt cx="4443" cy="1779"/>
          </a:xfrm>
        </p:grpSpPr>
        <p:cxnSp>
          <p:nvCxnSpPr>
            <p:cNvPr id="7" name="直接连接符 6"/>
            <p:cNvCxnSpPr/>
            <p:nvPr>
              <p:custDataLst>
                <p:tags r:id="rId3"/>
              </p:custDataLst>
            </p:nvPr>
          </p:nvCxnSpPr>
          <p:spPr>
            <a:xfrm>
              <a:off x="7560" y="5733"/>
              <a:ext cx="4081"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7560" y="3954"/>
              <a:ext cx="4081"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5"/>
              </p:custDataLst>
            </p:nvPr>
          </p:nvSpPr>
          <p:spPr>
            <a:xfrm>
              <a:off x="7590" y="4291"/>
              <a:ext cx="4413" cy="1113"/>
            </a:xfrm>
            <a:prstGeom prst="rect">
              <a:avLst/>
            </a:prstGeom>
            <a:noFill/>
          </p:spPr>
          <p:txBody>
            <a:bodyPr wrap="square" rtlCol="0">
              <a:spAutoFit/>
            </a:bodyPr>
            <a:p>
              <a:r>
                <a:rPr sz="4000" b="1">
                  <a:solidFill>
                    <a:schemeClr val="bg1"/>
                  </a:solidFill>
                </a:rPr>
                <a:t>MGC series</a:t>
              </a:r>
              <a:endParaRPr sz="4000" b="1">
                <a:solidFill>
                  <a:schemeClr val="bg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7120" y="974090"/>
            <a:ext cx="6540500" cy="575945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97120" y="9740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733165"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MGC 043 W01 7EGR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29" name="图片 29" descr="cbf3dfd2a10977df761ea9356e60f3a"/>
          <p:cNvPicPr>
            <a:picLocks noChangeAspect="1"/>
          </p:cNvPicPr>
          <p:nvPr>
            <p:custDataLst>
              <p:tags r:id="rId2"/>
            </p:custDataLst>
          </p:nvPr>
        </p:nvPicPr>
        <p:blipFill>
          <a:blip r:embed="rId3"/>
          <a:stretch>
            <a:fillRect/>
          </a:stretch>
        </p:blipFill>
        <p:spPr>
          <a:xfrm>
            <a:off x="753110" y="974090"/>
            <a:ext cx="3719830" cy="2761615"/>
          </a:xfrm>
          <a:prstGeom prst="rect">
            <a:avLst/>
          </a:prstGeom>
        </p:spPr>
      </p:pic>
      <p:graphicFrame>
        <p:nvGraphicFramePr>
          <p:cNvPr id="2" name="表格 1"/>
          <p:cNvGraphicFramePr/>
          <p:nvPr>
            <p:custDataLst>
              <p:tags r:id="rId4"/>
            </p:custDataLst>
          </p:nvPr>
        </p:nvGraphicFramePr>
        <p:xfrm>
          <a:off x="5120005" y="1127125"/>
          <a:ext cx="6087745" cy="5518785"/>
        </p:xfrm>
        <a:graphic>
          <a:graphicData uri="http://schemas.openxmlformats.org/drawingml/2006/table">
            <a:tbl>
              <a:tblPr/>
              <a:tblGrid>
                <a:gridCol w="1066800"/>
                <a:gridCol w="5020945"/>
              </a:tblGrid>
              <a:tr h="245745">
                <a:tc>
                  <a:txBody>
                    <a:bodyPr/>
                    <a:p>
                      <a:pPr indent="0" algn="ctr">
                        <a:buNone/>
                      </a:pPr>
                      <a:r>
                        <a:rPr lang="zh-CN" sz="800" b="1">
                          <a:solidFill>
                            <a:srgbClr val="FFFFFF"/>
                          </a:solidFill>
                          <a:latin typeface="微软雅黑" panose="020B0503020204020204" charset="-122"/>
                          <a:ea typeface="微软雅黑" panose="020B0503020204020204" charset="-122"/>
                        </a:rPr>
                        <a:t>Model</a:t>
                      </a:r>
                      <a:endParaRPr lang="zh-CN"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MGC043W017EGR</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47320">
                <a:tc>
                  <a:txBody>
                    <a:bodyPr/>
                    <a:p>
                      <a:pPr indent="0" algn="ctr">
                        <a:buNone/>
                      </a:pPr>
                      <a:r>
                        <a:rPr lang="zh-CN" sz="700" b="1">
                          <a:solidFill>
                            <a:srgbClr val="000000"/>
                          </a:solidFill>
                          <a:latin typeface="微软雅黑" panose="020B0503020204020204" charset="-122"/>
                          <a:ea typeface="微软雅黑" panose="020B0503020204020204" charset="-122"/>
                        </a:rPr>
                        <a:t>operating system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LINUX</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7480">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16.77 million colors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8115">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7480">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LED (Support backlight adjustment)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sz="700" b="0">
                          <a:solidFill>
                            <a:srgbClr val="000000"/>
                          </a:solidFill>
                          <a:latin typeface="微软雅黑" panose="020B0503020204020204" charset="-122"/>
                          <a:ea typeface="微软雅黑" panose="020B0503020204020204" charset="-122"/>
                          <a:cs typeface="微软雅黑" panose="020B0503020204020204" charset="-122"/>
                        </a:rPr>
                        <a:t>64-bit 1GHz clock speed Built-in 64MB DDR memory</a:t>
                      </a:r>
                      <a:endParaRPr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6210">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84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Real-time clock built-in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8115">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Yes</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210">
                <a:tc>
                  <a:txBody>
                    <a:bodyPr/>
                    <a:p>
                      <a:pPr indent="0" algn="ctr">
                        <a:buNone/>
                      </a:pPr>
                      <a:r>
                        <a:rPr lang="zh-CN" sz="700" b="1">
                          <a:solidFill>
                            <a:srgbClr val="000000"/>
                          </a:solidFill>
                          <a:latin typeface="微软雅黑" panose="020B0503020204020204" charset="-122"/>
                          <a:ea typeface="微软雅黑" panose="020B0503020204020204" charset="-122"/>
                        </a:rPr>
                        <a:t>Ethernet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Optional</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4G Internet of Things</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Optional (customized according to customer needs)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8115">
                <a:tc>
                  <a:txBody>
                    <a:bodyPr/>
                    <a:p>
                      <a:pPr indent="0" algn="ctr">
                        <a:buNone/>
                      </a:pPr>
                      <a:r>
                        <a:rPr lang="zh-CN" sz="700" b="1">
                          <a:solidFill>
                            <a:srgbClr val="000000"/>
                          </a:solidFill>
                          <a:latin typeface="微软雅黑" panose="020B0503020204020204" charset="-122"/>
                          <a:ea typeface="微软雅黑" panose="020B0503020204020204" charset="-122"/>
                        </a:rPr>
                        <a:t>Audio playback</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Optional (available on request)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I2C external keyboard</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Optional (available on request)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748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 1</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sz="700" b="0">
                          <a:solidFill>
                            <a:srgbClr val="000000"/>
                          </a:solidFill>
                          <a:latin typeface="微软雅黑" panose="020B0503020204020204" charset="-122"/>
                          <a:ea typeface="微软雅黑" panose="020B0503020204020204" charset="-122"/>
                          <a:cs typeface="微软雅黑" panose="020B0503020204020204" charset="-122"/>
                        </a:rPr>
                        <a:t>USB2.0 Device Port (TYPE-C USB Upgrade Port)</a:t>
                      </a:r>
                      <a:endParaRPr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 2</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USB2.0 HOST port (USB flash drive upgrade port)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748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USB, USB flash drive, Ethernet (only supported by Ethernet)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44145">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1: RS232/RS485/RS422</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8750">
                <a:tc vMerge="1">
                  <a:tcPr>
                    <a:lnB cap="flat">
                      <a:noFill/>
                    </a:lnB>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2: RS485</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6210">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875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It has the ability of +/-4KV lightning surge protection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066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+/-4KV, swarm pulse +/-4KV; Electrostatic contact discharge +/-5KV; Electrostatic air discharge +/-5KV.</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7480">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6845">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6" name="图片 5" descr="背面"/>
          <p:cNvPicPr>
            <a:picLocks noChangeAspect="1"/>
          </p:cNvPicPr>
          <p:nvPr/>
        </p:nvPicPr>
        <p:blipFill>
          <a:blip r:embed="rId5"/>
          <a:stretch>
            <a:fillRect/>
          </a:stretch>
        </p:blipFill>
        <p:spPr>
          <a:xfrm>
            <a:off x="697865" y="4031615"/>
            <a:ext cx="3774440" cy="26371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7" name="矩形 6"/>
          <p:cNvSpPr/>
          <p:nvPr/>
        </p:nvSpPr>
        <p:spPr>
          <a:xfrm>
            <a:off x="4690110" y="974090"/>
            <a:ext cx="6747510" cy="57638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690110" y="974090"/>
            <a:ext cx="674751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85826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MGC 070 W01 7XGR</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graphicFrame>
        <p:nvGraphicFramePr>
          <p:cNvPr id="3" name="表格 2"/>
          <p:cNvGraphicFramePr/>
          <p:nvPr>
            <p:custDataLst>
              <p:tags r:id="rId2"/>
            </p:custDataLst>
          </p:nvPr>
        </p:nvGraphicFramePr>
        <p:xfrm>
          <a:off x="4867275" y="1151890"/>
          <a:ext cx="6438265" cy="5082540"/>
        </p:xfrm>
        <a:graphic>
          <a:graphicData uri="http://schemas.openxmlformats.org/drawingml/2006/table">
            <a:tbl>
              <a:tblPr/>
              <a:tblGrid>
                <a:gridCol w="1038225"/>
                <a:gridCol w="5400040"/>
              </a:tblGrid>
              <a:tr h="238760">
                <a:tc>
                  <a:txBody>
                    <a:bodyPr/>
                    <a:p>
                      <a:pPr indent="0" algn="ctr">
                        <a:buNone/>
                      </a:pPr>
                      <a:r>
                        <a:rPr lang="zh-CN" sz="800" b="1">
                          <a:solidFill>
                            <a:srgbClr val="FFFFFF"/>
                          </a:solidFill>
                          <a:latin typeface="微软雅黑" panose="020B0503020204020204" charset="-122"/>
                          <a:ea typeface="微软雅黑" panose="020B0503020204020204" charset="-122"/>
                        </a:rPr>
                        <a:t>Model</a:t>
                      </a:r>
                      <a:endParaRPr lang="zh-CN"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MGC070W017XGR</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LINUX</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16.77 million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64-bit1GHz built-in DDR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8750">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Ethernet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 (optional)</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4G Internet of Things</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Supportable (customized according to customer needs)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Audio playback</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Supportable (available on demand)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I2C external keyboard</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Supportable (available on demand)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 1</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USB2.0 Device port, (TYPE-CUSB upgrade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 2</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USB2.0 HOST port, (USB flash drive upgrade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Ethernet (only supported by Ethernet)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880">
                <a:tc>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1: RS232, RS485, RS422; Serial port 2: RS485; Serial port 3: RS232 (reserved)</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3.5W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Voltage range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+/-4KV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+/-4KV, swarm pulse +/-1.2KV; Electrostatic contact discharge +/-5KV; Electrostatic air discharge +/-5KV.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9" name="图片 8" descr="4566"/>
          <p:cNvPicPr>
            <a:picLocks noChangeAspect="1"/>
          </p:cNvPicPr>
          <p:nvPr/>
        </p:nvPicPr>
        <p:blipFill>
          <a:blip r:embed="rId3"/>
          <a:stretch>
            <a:fillRect/>
          </a:stretch>
        </p:blipFill>
        <p:spPr>
          <a:xfrm>
            <a:off x="750570" y="974090"/>
            <a:ext cx="3449955" cy="2756535"/>
          </a:xfrm>
          <a:prstGeom prst="rect">
            <a:avLst/>
          </a:prstGeom>
        </p:spPr>
      </p:pic>
      <p:pic>
        <p:nvPicPr>
          <p:cNvPr id="10" name="图片 9" descr="IMG_3731 拷贝"/>
          <p:cNvPicPr>
            <a:picLocks noChangeAspect="1"/>
          </p:cNvPicPr>
          <p:nvPr>
            <p:custDataLst>
              <p:tags r:id="rId4"/>
            </p:custDataLst>
          </p:nvPr>
        </p:nvPicPr>
        <p:blipFill>
          <a:blip r:embed="rId5"/>
          <a:stretch>
            <a:fillRect/>
          </a:stretch>
        </p:blipFill>
        <p:spPr>
          <a:xfrm>
            <a:off x="274320" y="3743960"/>
            <a:ext cx="4520565" cy="30124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7120" y="897890"/>
            <a:ext cx="6540500"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97120" y="8978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96240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rPr>
              <a:t>MGC 101 W01 7XGR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sz="2000" b="1">
              <a:solidFill>
                <a:srgbClr val="0055FB"/>
              </a:solidFill>
              <a:latin typeface="微软雅黑" panose="020B0503020204020204" charset="-122"/>
              <a:ea typeface="微软雅黑" panose="020B0503020204020204" charset="-122"/>
            </a:endParaRPr>
          </a:p>
        </p:txBody>
      </p:sp>
      <p:graphicFrame>
        <p:nvGraphicFramePr>
          <p:cNvPr id="2" name="表格 1"/>
          <p:cNvGraphicFramePr/>
          <p:nvPr>
            <p:custDataLst>
              <p:tags r:id="rId2"/>
            </p:custDataLst>
          </p:nvPr>
        </p:nvGraphicFramePr>
        <p:xfrm>
          <a:off x="5063490" y="1057910"/>
          <a:ext cx="6201410" cy="5321300"/>
        </p:xfrm>
        <a:graphic>
          <a:graphicData uri="http://schemas.openxmlformats.org/drawingml/2006/table">
            <a:tbl>
              <a:tblPr/>
              <a:tblGrid>
                <a:gridCol w="1391920"/>
                <a:gridCol w="4809490"/>
              </a:tblGrid>
              <a:tr h="252095">
                <a:tc>
                  <a:txBody>
                    <a:bodyPr/>
                    <a:p>
                      <a:pPr indent="0" algn="ctr">
                        <a:buNone/>
                      </a:pPr>
                      <a:r>
                        <a:rPr lang="zh-CN" sz="800" b="1">
                          <a:solidFill>
                            <a:srgbClr val="FFFFFF"/>
                          </a:solidFill>
                          <a:latin typeface="微软雅黑" panose="020B0503020204020204" charset="-122"/>
                          <a:ea typeface="微软雅黑" panose="020B0503020204020204" charset="-122"/>
                        </a:rPr>
                        <a:t>Model</a:t>
                      </a:r>
                      <a:endParaRPr lang="zh-CN"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MGC101W017XGRRADE</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LINUX</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94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10.1"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1024X600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16.77 million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64-bit1GHz built-in DDR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Ethernet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4G Internet of Things</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Supportable (customized according to customer needs)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Audio playback</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Supportable (available on demand)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I2C external keyboard</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Supportable (available on demand)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 1</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USB2.0 Device Port (TYPE-CUSB Upgrade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 2</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USB2.0 HOST port (USB flash drive upgrade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Ethernet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0025">
                <a:tc>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1: RS232, RS485, RS422; Serial port 2: RS485; Serial port 3: RS232 (reserved)</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3.5W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Voltage range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4305">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+/-4KV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41148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+/-4KV, swarm pulse +/-1.2KV; Electrostatic contact discharge +/-5KV; Electrostatic air discharge +/-5KV.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53670">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6" name="图片 5" descr="45866"/>
          <p:cNvPicPr>
            <a:picLocks noChangeAspect="1"/>
          </p:cNvPicPr>
          <p:nvPr/>
        </p:nvPicPr>
        <p:blipFill>
          <a:blip r:embed="rId3"/>
          <a:stretch>
            <a:fillRect/>
          </a:stretch>
        </p:blipFill>
        <p:spPr>
          <a:xfrm>
            <a:off x="679450" y="991235"/>
            <a:ext cx="3749675" cy="2790190"/>
          </a:xfrm>
          <a:prstGeom prst="rect">
            <a:avLst/>
          </a:prstGeom>
        </p:spPr>
      </p:pic>
      <p:pic>
        <p:nvPicPr>
          <p:cNvPr id="8" name="图片 7" descr="图层4 2"/>
          <p:cNvPicPr>
            <a:picLocks noChangeAspect="1"/>
          </p:cNvPicPr>
          <p:nvPr/>
        </p:nvPicPr>
        <p:blipFill>
          <a:blip r:embed="rId4"/>
          <a:stretch>
            <a:fillRect/>
          </a:stretch>
        </p:blipFill>
        <p:spPr>
          <a:xfrm>
            <a:off x="679450" y="3912235"/>
            <a:ext cx="3776980" cy="25971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未标题444-1"/>
          <p:cNvPicPr>
            <a:picLocks noChangeAspect="1"/>
          </p:cNvPicPr>
          <p:nvPr>
            <p:custDataLst>
              <p:tags r:id="rId1"/>
            </p:custDataLst>
          </p:nvPr>
        </p:nvPicPr>
        <p:blipFill>
          <a:blip r:embed="rId2"/>
          <a:stretch>
            <a:fillRect/>
          </a:stretch>
        </p:blipFill>
        <p:spPr>
          <a:xfrm>
            <a:off x="0" y="0"/>
            <a:ext cx="12192000" cy="6858000"/>
          </a:xfrm>
          <a:prstGeom prst="rect">
            <a:avLst/>
          </a:prstGeom>
        </p:spPr>
      </p:pic>
      <p:grpSp>
        <p:nvGrpSpPr>
          <p:cNvPr id="2" name="组合 1"/>
          <p:cNvGrpSpPr/>
          <p:nvPr/>
        </p:nvGrpSpPr>
        <p:grpSpPr>
          <a:xfrm>
            <a:off x="4615180" y="2864168"/>
            <a:ext cx="3293110" cy="1129665"/>
            <a:chOff x="7268" y="3954"/>
            <a:chExt cx="5186" cy="1779"/>
          </a:xfrm>
        </p:grpSpPr>
        <p:cxnSp>
          <p:nvCxnSpPr>
            <p:cNvPr id="7" name="直接连接符 6"/>
            <p:cNvCxnSpPr/>
            <p:nvPr>
              <p:custDataLst>
                <p:tags r:id="rId3"/>
              </p:custDataLst>
            </p:nvPr>
          </p:nvCxnSpPr>
          <p:spPr>
            <a:xfrm>
              <a:off x="7560" y="5733"/>
              <a:ext cx="4081"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7560" y="3954"/>
              <a:ext cx="4081"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5"/>
              </p:custDataLst>
            </p:nvPr>
          </p:nvSpPr>
          <p:spPr>
            <a:xfrm>
              <a:off x="7268" y="4287"/>
              <a:ext cx="5186" cy="1113"/>
            </a:xfrm>
            <a:prstGeom prst="rect">
              <a:avLst/>
            </a:prstGeom>
            <a:noFill/>
          </p:spPr>
          <p:txBody>
            <a:bodyPr wrap="square" rtlCol="0">
              <a:spAutoFit/>
            </a:bodyPr>
            <a:p>
              <a:r>
                <a:rPr lang="en-US" altLang="zh-CN" sz="4000" b="1">
                  <a:solidFill>
                    <a:schemeClr val="bg1"/>
                  </a:solidFill>
                  <a:latin typeface="微软雅黑" panose="020B0503020204020204" charset="-122"/>
                  <a:ea typeface="微软雅黑" panose="020B0503020204020204" charset="-122"/>
                  <a:cs typeface="微软雅黑" panose="020B0503020204020204" charset="-122"/>
                </a:rPr>
                <a:t>AMZ </a:t>
              </a:r>
              <a:r>
                <a:rPr lang="zh-CN" altLang="en-US" sz="4000" b="1">
                  <a:solidFill>
                    <a:schemeClr val="bg1"/>
                  </a:solidFill>
                  <a:latin typeface="微软雅黑" panose="020B0503020204020204" charset="-122"/>
                  <a:ea typeface="微软雅黑" panose="020B0503020204020204" charset="-122"/>
                  <a:cs typeface="微软雅黑" panose="020B0503020204020204" charset="-122"/>
                </a:rPr>
                <a:t>series</a:t>
              </a:r>
              <a:endParaRPr lang="zh-CN" altLang="en-US" sz="4000" b="1">
                <a:solidFill>
                  <a:schemeClr val="bg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528310" y="974090"/>
            <a:ext cx="590931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528310" y="974090"/>
            <a:ext cx="590931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W01 RDE</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54" name="图片 54" descr="C:/Users/Administrator/AppData/Local/Temp/picturecompress_20210725133850/output_1.pngoutput_1"/>
          <p:cNvPicPr>
            <a:picLocks noChangeAspect="1"/>
          </p:cNvPicPr>
          <p:nvPr>
            <p:custDataLst>
              <p:tags r:id="rId2"/>
            </p:custDataLst>
          </p:nvPr>
        </p:nvPicPr>
        <p:blipFill>
          <a:blip r:embed="rId3"/>
          <a:stretch>
            <a:fillRect/>
          </a:stretch>
        </p:blipFill>
        <p:spPr>
          <a:xfrm>
            <a:off x="787400" y="1021080"/>
            <a:ext cx="4003040" cy="2387600"/>
          </a:xfrm>
          <a:prstGeom prst="rect">
            <a:avLst/>
          </a:prstGeom>
          <a:effectLst>
            <a:reflection blurRad="6350" stA="52000" endA="300" endPos="17000" dir="5400000" sy="-100000" algn="bl" rotWithShape="0"/>
          </a:effectLst>
        </p:spPr>
      </p:pic>
      <p:pic>
        <p:nvPicPr>
          <p:cNvPr id="3" name="图片 2" descr="IMG_1583"/>
          <p:cNvPicPr>
            <a:picLocks noChangeAspect="1"/>
          </p:cNvPicPr>
          <p:nvPr/>
        </p:nvPicPr>
        <p:blipFill>
          <a:blip r:embed="rId4"/>
          <a:stretch>
            <a:fillRect/>
          </a:stretch>
        </p:blipFill>
        <p:spPr>
          <a:xfrm>
            <a:off x="0" y="3408680"/>
            <a:ext cx="5486400" cy="3660140"/>
          </a:xfrm>
          <a:prstGeom prst="rect">
            <a:avLst/>
          </a:prstGeom>
        </p:spPr>
      </p:pic>
      <p:graphicFrame>
        <p:nvGraphicFramePr>
          <p:cNvPr id="5" name="表格 4"/>
          <p:cNvGraphicFramePr/>
          <p:nvPr>
            <p:custDataLst>
              <p:tags r:id="rId5"/>
            </p:custDataLst>
          </p:nvPr>
        </p:nvGraphicFramePr>
        <p:xfrm>
          <a:off x="5735955" y="1181100"/>
          <a:ext cx="5494655" cy="5050155"/>
        </p:xfrm>
        <a:graphic>
          <a:graphicData uri="http://schemas.openxmlformats.org/drawingml/2006/table">
            <a:tbl>
              <a:tblPr/>
              <a:tblGrid>
                <a:gridCol w="1501775"/>
                <a:gridCol w="3992880"/>
              </a:tblGrid>
              <a:tr h="30162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AMZ043W01RDE</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766D4"/>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sym typeface="+mn-ea"/>
                        </a:rPr>
                        <a:t>display screen</a:t>
                      </a:r>
                      <a:endParaRPr lang="en-US" sz="700" b="1">
                        <a:solidFill>
                          <a:srgbClr val="000000"/>
                        </a:solidFill>
                        <a:latin typeface="微软雅黑" panose="020B0503020204020204" charset="-122"/>
                        <a:ea typeface="微软雅黑" panose="020B0503020204020204" charset="-122"/>
                        <a:sym typeface="+mn-ea"/>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colour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 built-in 32MB DDR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storage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rowSpan="2">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x USB 2.0 Device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82575">
                <a:tc vMerge="1">
                  <a:tcPr>
                    <a:lnB cap="flat">
                      <a:noFill/>
                    </a:lnB>
                  </a:tcPr>
                </a:tc>
                <a:tc>
                  <a:txBody>
                    <a:bodyPr/>
                    <a:p>
                      <a:pPr indent="0" algn="ctr">
                        <a:buNone/>
                      </a:pPr>
                      <a:r>
                        <a:rPr lang="en-US" sz="700" b="0">
                          <a:solidFill>
                            <a:srgbClr val="FF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9705">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Yes, the switching mode is set through the software system</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301625">
                <a:tc>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1: RS485</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2: RS232</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Voltage range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DC10－30V</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6195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EN61000-6-4:2007 standards, lightning surge +/-2KV, group pulse +/-4KV, electrostatic contact discharge +/-6KV,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261610" y="974090"/>
            <a:ext cx="624205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261610" y="974090"/>
            <a:ext cx="624205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050 W01 RED</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2" name="图片 4" descr="56322"/>
          <p:cNvPicPr>
            <a:picLocks noChangeAspect="1"/>
          </p:cNvPicPr>
          <p:nvPr>
            <p:custDataLst>
              <p:tags r:id="rId2"/>
            </p:custDataLst>
          </p:nvPr>
        </p:nvPicPr>
        <p:blipFill>
          <a:blip r:embed="rId3"/>
          <a:stretch>
            <a:fillRect/>
          </a:stretch>
        </p:blipFill>
        <p:spPr>
          <a:xfrm>
            <a:off x="561975" y="961390"/>
            <a:ext cx="4397375" cy="2517140"/>
          </a:xfrm>
          <a:prstGeom prst="rect">
            <a:avLst/>
          </a:prstGeom>
          <a:effectLst>
            <a:reflection blurRad="6350" stA="30000" endA="300" endPos="17000" dir="5400000" sy="-100000" algn="bl" rotWithShape="0"/>
          </a:effectLst>
        </p:spPr>
      </p:pic>
      <p:graphicFrame>
        <p:nvGraphicFramePr>
          <p:cNvPr id="6" name="表格 5"/>
          <p:cNvGraphicFramePr/>
          <p:nvPr>
            <p:custDataLst>
              <p:tags r:id="rId4"/>
            </p:custDataLst>
          </p:nvPr>
        </p:nvGraphicFramePr>
        <p:xfrm>
          <a:off x="5593715" y="1222375"/>
          <a:ext cx="5547995" cy="5069205"/>
        </p:xfrm>
        <a:graphic>
          <a:graphicData uri="http://schemas.openxmlformats.org/drawingml/2006/table">
            <a:tbl>
              <a:tblPr/>
              <a:tblGrid>
                <a:gridCol w="1516380"/>
                <a:gridCol w="4031615"/>
              </a:tblGrid>
              <a:tr h="256540">
                <a:tc>
                  <a:txBody>
                    <a:bodyPr/>
                    <a:p>
                      <a:pPr indent="0" algn="ctr">
                        <a:buNone/>
                      </a:pPr>
                      <a:r>
                        <a:rPr lang="zh-CN" sz="900" b="1">
                          <a:solidFill>
                            <a:srgbClr val="FFFFFF"/>
                          </a:solidFill>
                          <a:latin typeface="微软雅黑" panose="020B0503020204020204" charset="-122"/>
                          <a:ea typeface="微软雅黑" panose="020B0503020204020204" charset="-122"/>
                          <a:sym typeface="+mn-ea"/>
                        </a:rPr>
                        <a:t>model</a:t>
                      </a:r>
                      <a:endParaRPr lang="zh-CN"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AMZ050W01RED</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5"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 support capacitive touch screen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sz="700" b="0">
                          <a:solidFill>
                            <a:srgbClr val="000000"/>
                          </a:solidFill>
                          <a:latin typeface="微软雅黑" panose="020B0503020204020204" charset="-122"/>
                          <a:ea typeface="微软雅黑" panose="020B0503020204020204" charset="-122"/>
                          <a:cs typeface="微软雅黑" panose="020B0503020204020204" charset="-122"/>
                        </a:rPr>
                        <a:t>32-bit 600MHz ARM9 has 32MB of DDR memory</a:t>
                      </a:r>
                      <a:endParaRPr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Real-time clock built-in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Yes</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rowSpan="2">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1 x USB2.0 Device port, 1 x USB2.0 HOST port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302260">
                <a:tc vMerge="1">
                  <a:tcPr>
                    <a:lnB cap="flat">
                      <a:noFill/>
                    </a:lnB>
                  </a:tcPr>
                </a:tc>
                <a:tc>
                  <a:txBody>
                    <a:bodyPr/>
                    <a:p>
                      <a:pPr indent="0" algn="ctr">
                        <a:buNone/>
                      </a:pPr>
                      <a:r>
                        <a:rPr lang="zh-CN" sz="700" b="0">
                          <a:solidFill>
                            <a:srgbClr val="FF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zh-CN"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COM1：RS232</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vMerge="1">
                  <a:tcPr>
                    <a:lnB cap="flat">
                      <a:noFill/>
                    </a:lnB>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COM2：RS485</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2W max</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6258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+/-6KV; Electrostatic air discharge +/-10KV.</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9" name="图片 8" descr="IMG_9140"/>
          <p:cNvPicPr>
            <a:picLocks noChangeAspect="1"/>
          </p:cNvPicPr>
          <p:nvPr/>
        </p:nvPicPr>
        <p:blipFill>
          <a:blip r:embed="rId5"/>
          <a:stretch>
            <a:fillRect/>
          </a:stretch>
        </p:blipFill>
        <p:spPr>
          <a:xfrm>
            <a:off x="146050" y="3510280"/>
            <a:ext cx="5115560" cy="34131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145405" y="974090"/>
            <a:ext cx="646557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145405" y="974090"/>
            <a:ext cx="646557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AMZ070P24</a:t>
            </a:r>
            <a:endParaRPr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2" name="图片 1" descr="444"/>
          <p:cNvPicPr>
            <a:picLocks noChangeAspect="1"/>
          </p:cNvPicPr>
          <p:nvPr/>
        </p:nvPicPr>
        <p:blipFill>
          <a:blip r:embed="rId2"/>
          <a:stretch>
            <a:fillRect/>
          </a:stretch>
        </p:blipFill>
        <p:spPr>
          <a:xfrm>
            <a:off x="563245" y="966470"/>
            <a:ext cx="4295140" cy="2573020"/>
          </a:xfrm>
          <a:prstGeom prst="rect">
            <a:avLst/>
          </a:prstGeom>
        </p:spPr>
      </p:pic>
      <p:pic>
        <p:nvPicPr>
          <p:cNvPr id="6" name="图片 5" descr="组 635"/>
          <p:cNvPicPr>
            <a:picLocks noChangeAspect="1"/>
          </p:cNvPicPr>
          <p:nvPr/>
        </p:nvPicPr>
        <p:blipFill>
          <a:blip r:embed="rId3"/>
          <a:stretch>
            <a:fillRect/>
          </a:stretch>
        </p:blipFill>
        <p:spPr>
          <a:xfrm>
            <a:off x="563245" y="3841750"/>
            <a:ext cx="4291330" cy="2559685"/>
          </a:xfrm>
          <a:prstGeom prst="rect">
            <a:avLst/>
          </a:prstGeom>
        </p:spPr>
      </p:pic>
      <p:graphicFrame>
        <p:nvGraphicFramePr>
          <p:cNvPr id="8" name="表格 7"/>
          <p:cNvGraphicFramePr/>
          <p:nvPr>
            <p:custDataLst>
              <p:tags r:id="rId4"/>
            </p:custDataLst>
          </p:nvPr>
        </p:nvGraphicFramePr>
        <p:xfrm>
          <a:off x="5600065" y="1115695"/>
          <a:ext cx="5521960" cy="5098415"/>
        </p:xfrm>
        <a:graphic>
          <a:graphicData uri="http://schemas.openxmlformats.org/drawingml/2006/table">
            <a:tbl>
              <a:tblPr/>
              <a:tblGrid>
                <a:gridCol w="1509395"/>
                <a:gridCol w="4012565"/>
              </a:tblGrid>
              <a:tr h="275590">
                <a:tc>
                  <a:txBody>
                    <a:bodyPr/>
                    <a:p>
                      <a:pPr indent="0" algn="ctr">
                        <a:buNone/>
                      </a:pPr>
                      <a:r>
                        <a:rPr lang="zh-CN" sz="900" b="1">
                          <a:solidFill>
                            <a:srgbClr val="FFFFFF"/>
                          </a:solidFill>
                          <a:latin typeface="微软雅黑" panose="020B0503020204020204" charset="-122"/>
                          <a:ea typeface="微软雅黑" panose="020B0503020204020204" charset="-122"/>
                          <a:sym typeface="+mn-ea"/>
                        </a:rPr>
                        <a:t>model</a:t>
                      </a:r>
                      <a:endParaRPr lang="zh-CN"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AMZ070P24</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 capacitive touch screen can be customized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 built-in 32MB DDR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sym typeface="+mn-ea"/>
                        </a:rPr>
                        <a:t>buzzer</a:t>
                      </a:r>
                      <a:endParaRPr lang="zh-CN" altLang="en-US" sz="700" b="1">
                        <a:solidFill>
                          <a:srgbClr val="000000"/>
                        </a:solidFill>
                        <a:latin typeface="微软雅黑" panose="020B0503020204020204" charset="-122"/>
                        <a:ea typeface="微软雅黑" panose="020B0503020204020204" charset="-122"/>
                        <a:sym typeface="+mn-ea"/>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Yes</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rowSpan="2">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x USB2.0 Device port, 1 x USB2.0 HOST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302260">
                <a:tc vMerge="1">
                  <a:tcPr>
                    <a:lnB cap="flat">
                      <a:noFill/>
                    </a:lnB>
                  </a:tcPr>
                </a:tc>
                <a:tc>
                  <a:txBody>
                    <a:bodyPr/>
                    <a:p>
                      <a:pPr indent="0" algn="ctr">
                        <a:buNone/>
                      </a:pPr>
                      <a:r>
                        <a:rPr lang="en-US" sz="700" b="0">
                          <a:solidFill>
                            <a:srgbClr val="FF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rowSpan="2">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RS232, RS485 optional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RS232, RS485 optional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7274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+/-4KV;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528310" y="974090"/>
            <a:ext cx="5909310" cy="559943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528310" y="974090"/>
            <a:ext cx="590931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sz="2000" b="1">
                <a:solidFill>
                  <a:srgbClr val="0055FB"/>
                </a:solidFill>
                <a:latin typeface="微软雅黑" panose="020B0503020204020204" charset="-122"/>
                <a:ea typeface="微软雅黑" panose="020B0503020204020204" charset="-122"/>
                <a:cs typeface="微软雅黑" panose="020B0503020204020204" charset="-122"/>
              </a:rPr>
              <a:t>101</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sz="2000" b="1">
                <a:solidFill>
                  <a:srgbClr val="0055FB"/>
                </a:solidFill>
                <a:latin typeface="微软雅黑" panose="020B0503020204020204" charset="-122"/>
                <a:ea typeface="微软雅黑" panose="020B0503020204020204" charset="-122"/>
                <a:cs typeface="微软雅黑" panose="020B0503020204020204" charset="-122"/>
              </a:rPr>
              <a:t>P24</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44" name="图片 44" descr="44444"/>
          <p:cNvPicPr>
            <a:picLocks noChangeAspect="1"/>
          </p:cNvPicPr>
          <p:nvPr>
            <p:custDataLst>
              <p:tags r:id="rId2"/>
            </p:custDataLst>
          </p:nvPr>
        </p:nvPicPr>
        <p:blipFill>
          <a:blip r:embed="rId3"/>
          <a:stretch>
            <a:fillRect/>
          </a:stretch>
        </p:blipFill>
        <p:spPr>
          <a:xfrm>
            <a:off x="701675" y="1014730"/>
            <a:ext cx="4434205" cy="2671445"/>
          </a:xfrm>
          <a:prstGeom prst="rect">
            <a:avLst/>
          </a:prstGeom>
          <a:effectLst>
            <a:reflection blurRad="50800" stA="52000" endA="300" endPos="10000" dir="5400000" sy="-100000" algn="bl" rotWithShape="0"/>
          </a:effectLst>
        </p:spPr>
      </p:pic>
      <p:graphicFrame>
        <p:nvGraphicFramePr>
          <p:cNvPr id="3" name="表格 2"/>
          <p:cNvGraphicFramePr/>
          <p:nvPr>
            <p:custDataLst>
              <p:tags r:id="rId4"/>
            </p:custDataLst>
          </p:nvPr>
        </p:nvGraphicFramePr>
        <p:xfrm>
          <a:off x="5783580" y="1081405"/>
          <a:ext cx="5398770" cy="5460365"/>
        </p:xfrm>
        <a:graphic>
          <a:graphicData uri="http://schemas.openxmlformats.org/drawingml/2006/table">
            <a:tbl>
              <a:tblPr/>
              <a:tblGrid>
                <a:gridCol w="1318260"/>
                <a:gridCol w="4080510"/>
              </a:tblGrid>
              <a:tr h="273050">
                <a:tc>
                  <a:txBody>
                    <a:bodyPr/>
                    <a:p>
                      <a:pPr indent="0" algn="ctr">
                        <a:buNone/>
                      </a:pPr>
                      <a:r>
                        <a:rPr lang="zh-CN" sz="900" b="1">
                          <a:solidFill>
                            <a:srgbClr val="FFFFFF"/>
                          </a:solidFill>
                          <a:latin typeface="微软雅黑" panose="020B0503020204020204" charset="-122"/>
                          <a:ea typeface="微软雅黑" panose="020B0503020204020204" charset="-122"/>
                          <a:sym typeface="+mn-ea"/>
                        </a:rPr>
                        <a:t>model</a:t>
                      </a:r>
                      <a:endParaRPr lang="zh-CN"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AMZ101P24</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10.1"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1024X600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 capacitive touch screen can be customized</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sz="700" b="0">
                          <a:solidFill>
                            <a:srgbClr val="000000"/>
                          </a:solidFill>
                          <a:latin typeface="微软雅黑" panose="020B0503020204020204" charset="-122"/>
                          <a:ea typeface="微软雅黑" panose="020B0503020204020204" charset="-122"/>
                          <a:cs typeface="微软雅黑" panose="020B0503020204020204" charset="-122"/>
                        </a:rPr>
                        <a:t>32-bit 600MHz ARM9 has 32MB of DDR memory</a:t>
                      </a:r>
                      <a:endParaRPr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7960">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Real-time clock built-in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Yes</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7051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rowSpan="2">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1 x USB2.0 Device port, 1 x USB2.0 HOST port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302260">
                <a:tc vMerge="1">
                  <a:tcPr>
                    <a:lnB cap="flat">
                      <a:noFill/>
                    </a:lnB>
                  </a:tcPr>
                </a:tc>
                <a:tc>
                  <a:txBody>
                    <a:bodyPr/>
                    <a:p>
                      <a:pPr indent="0" algn="ctr">
                        <a:buNone/>
                      </a:pPr>
                      <a:r>
                        <a:rPr lang="zh-CN" sz="700" b="0">
                          <a:solidFill>
                            <a:srgbClr val="FF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zh-CN"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1: RS232, RS485, optional</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vMerge="1">
                  <a:tcPr>
                    <a:lnB cap="flat">
                      <a:noFill/>
                    </a:lnB>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1: RS232, RS485, optional</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允许失电</a:t>
                      </a:r>
                      <a:endParaRPr lang="zh-CN"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0226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+/-10KV.</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5" name="图片 4" descr="IMG_0278"/>
          <p:cNvPicPr>
            <a:picLocks noChangeAspect="1"/>
          </p:cNvPicPr>
          <p:nvPr/>
        </p:nvPicPr>
        <p:blipFill>
          <a:blip r:embed="rId5"/>
          <a:stretch>
            <a:fillRect/>
          </a:stretch>
        </p:blipFill>
        <p:spPr>
          <a:xfrm>
            <a:off x="388620" y="3592195"/>
            <a:ext cx="5040630" cy="33585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资源 3"/>
          <p:cNvPicPr/>
          <p:nvPr/>
        </p:nvPicPr>
        <p:blipFill>
          <a:blip r:embed="rId1"/>
          <a:stretch>
            <a:fillRect/>
          </a:stretch>
        </p:blipFill>
        <p:spPr>
          <a:xfrm flipH="1">
            <a:off x="0" y="245745"/>
            <a:ext cx="36000" cy="360000"/>
          </a:xfrm>
          <a:prstGeom prst="rect">
            <a:avLst/>
          </a:prstGeom>
        </p:spPr>
      </p:pic>
      <p:sp>
        <p:nvSpPr>
          <p:cNvPr id="13" name="文本框 12"/>
          <p:cNvSpPr txBox="1"/>
          <p:nvPr/>
        </p:nvSpPr>
        <p:spPr>
          <a:xfrm>
            <a:off x="63500" y="220345"/>
            <a:ext cx="2935605" cy="398780"/>
          </a:xfrm>
          <a:prstGeom prst="rect">
            <a:avLst/>
          </a:prstGeom>
          <a:noFill/>
        </p:spPr>
        <p:txBody>
          <a:bodyPr wrap="square" rtlCol="0">
            <a:spAutoFit/>
          </a:bodyPr>
          <a:p>
            <a:pPr lvl="0"/>
            <a:r>
              <a:rPr lang="zh-CN" sz="2000" b="1">
                <a:ln w="22225">
                  <a:noFill/>
                  <a:prstDash val="solid"/>
                </a:ln>
                <a:solidFill>
                  <a:srgbClr val="0055FB"/>
                </a:solidFill>
                <a:latin typeface="微软雅黑" panose="020B0503020204020204" charset="-122"/>
                <a:cs typeface="微软雅黑" panose="020B0503020204020204" charset="-122"/>
                <a:sym typeface="+mn-ea"/>
              </a:rPr>
              <a:t>directory</a:t>
            </a:r>
            <a:endParaRPr lang="zh-CN" sz="2000" b="1">
              <a:ln w="22225">
                <a:noFill/>
                <a:prstDash val="solid"/>
              </a:ln>
              <a:solidFill>
                <a:srgbClr val="0055FB"/>
              </a:solidFill>
              <a:latin typeface="微软雅黑" panose="020B0503020204020204" charset="-122"/>
              <a:cs typeface="微软雅黑" panose="020B0503020204020204" charset="-122"/>
              <a:sym typeface="+mn-ea"/>
            </a:endParaRPr>
          </a:p>
        </p:txBody>
      </p:sp>
      <p:sp>
        <p:nvSpPr>
          <p:cNvPr id="5" name="矩形 4"/>
          <p:cNvSpPr/>
          <p:nvPr>
            <p:custDataLst>
              <p:tags r:id="rId2"/>
            </p:custDataLst>
          </p:nvPr>
        </p:nvSpPr>
        <p:spPr>
          <a:xfrm>
            <a:off x="1367790" y="1054100"/>
            <a:ext cx="9389745" cy="499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文本框 224"/>
          <p:cNvSpPr txBox="1"/>
          <p:nvPr>
            <p:custDataLst>
              <p:tags r:id="rId3"/>
            </p:custDataLst>
          </p:nvPr>
        </p:nvSpPr>
        <p:spPr>
          <a:xfrm>
            <a:off x="2474758" y="2613025"/>
            <a:ext cx="963930" cy="963295"/>
          </a:xfrm>
          <a:prstGeom prst="rect">
            <a:avLst/>
          </a:prstGeom>
          <a:noFill/>
        </p:spPr>
        <p:txBody>
          <a:bodyPr wrap="square" rtlCol="0">
            <a:normAutofit/>
          </a:bodyPr>
          <a:p>
            <a:pPr lvl="0" indent="0" algn="ctr" fontAlgn="ctr">
              <a:lnSpc>
                <a:spcPct val="130000"/>
              </a:lnSpc>
              <a:spcBef>
                <a:spcPts val="1000"/>
              </a:spcBef>
              <a:spcAft>
                <a:spcPts val="0"/>
              </a:spcAft>
              <a:buSzPct val="100000"/>
              <a:buFont typeface="Wingdings" panose="05000000000000000000" charset="0"/>
              <a:buNone/>
            </a:pPr>
            <a:r>
              <a:rPr lang="zh-CN" altLang="en-US" sz="1400" b="1">
                <a:solidFill>
                  <a:srgbClr val="0055FB"/>
                </a:solidFill>
                <a:uFillTx/>
                <a:latin typeface="Arial" panose="020B0604020202020204" pitchFamily="34" charset="0"/>
                <a:ea typeface="微软雅黑" panose="020B0503020204020204" charset="-122"/>
                <a:sym typeface="Arial" panose="020B0604020202020204" pitchFamily="34" charset="0"/>
              </a:rPr>
              <a:t>About us</a:t>
            </a:r>
            <a:endParaRPr lang="zh-CN" altLang="en-US" sz="1400" b="1">
              <a:solidFill>
                <a:srgbClr val="0055FB"/>
              </a:solidFill>
              <a:uFillTx/>
              <a:latin typeface="Arial" panose="020B0604020202020204" pitchFamily="34" charset="0"/>
              <a:ea typeface="微软雅黑" panose="020B0503020204020204" charset="-122"/>
              <a:sym typeface="Arial" panose="020B0604020202020204" pitchFamily="34" charset="0"/>
            </a:endParaRPr>
          </a:p>
          <a:p>
            <a:pPr lvl="0" indent="0" algn="ctr" fontAlgn="ctr">
              <a:lnSpc>
                <a:spcPct val="130000"/>
              </a:lnSpc>
              <a:spcBef>
                <a:spcPts val="1000"/>
              </a:spcBef>
              <a:spcAft>
                <a:spcPts val="0"/>
              </a:spcAft>
              <a:buSzPct val="100000"/>
              <a:buFont typeface="Wingdings" panose="05000000000000000000" charset="0"/>
              <a:buNone/>
            </a:pPr>
            <a:endParaRPr lang="zh-CN" altLang="en-US" sz="1400" b="1" dirty="0">
              <a:solidFill>
                <a:srgbClr val="0055FB"/>
              </a:solidFill>
              <a:uFillTx/>
              <a:latin typeface="Arial" panose="020B0604020202020204" pitchFamily="34" charset="0"/>
              <a:ea typeface="微软雅黑" panose="020B0503020204020204" charset="-122"/>
              <a:sym typeface="Arial" panose="020B0604020202020204" pitchFamily="34" charset="0"/>
            </a:endParaRPr>
          </a:p>
        </p:txBody>
      </p:sp>
      <p:sp>
        <p:nvSpPr>
          <p:cNvPr id="222" name="文本框 221"/>
          <p:cNvSpPr txBox="1"/>
          <p:nvPr>
            <p:custDataLst>
              <p:tags r:id="rId4"/>
            </p:custDataLst>
          </p:nvPr>
        </p:nvSpPr>
        <p:spPr>
          <a:xfrm>
            <a:off x="2549053" y="1844768"/>
            <a:ext cx="815340" cy="768350"/>
          </a:xfrm>
          <a:prstGeom prst="rect">
            <a:avLst/>
          </a:prstGeom>
          <a:noFill/>
        </p:spPr>
        <p:txBody>
          <a:bodyPr wrap="square" rtlCol="0">
            <a:normAutofit/>
          </a:bodyPr>
          <a:p>
            <a:r>
              <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rPr>
              <a:t>03</a:t>
            </a:r>
            <a:endPar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endParaRPr>
          </a:p>
        </p:txBody>
      </p:sp>
      <p:sp>
        <p:nvSpPr>
          <p:cNvPr id="24" name="文本框 23"/>
          <p:cNvSpPr txBox="1"/>
          <p:nvPr>
            <p:custDataLst>
              <p:tags r:id="rId5"/>
            </p:custDataLst>
          </p:nvPr>
        </p:nvSpPr>
        <p:spPr>
          <a:xfrm>
            <a:off x="5295900" y="2613025"/>
            <a:ext cx="1746250" cy="996950"/>
          </a:xfrm>
          <a:prstGeom prst="rect">
            <a:avLst/>
          </a:prstGeom>
          <a:noFill/>
        </p:spPr>
        <p:txBody>
          <a:bodyPr wrap="square" rtlCol="0"/>
          <a:p>
            <a:pPr lvl="0" indent="0" algn="l" fontAlgn="ctr">
              <a:lnSpc>
                <a:spcPct val="130000"/>
              </a:lnSpc>
              <a:spcBef>
                <a:spcPts val="1000"/>
              </a:spcBef>
              <a:spcAft>
                <a:spcPts val="0"/>
              </a:spcAft>
              <a:buSzPct val="100000"/>
              <a:buFont typeface="Wingdings" panose="05000000000000000000" charset="0"/>
              <a:buNone/>
            </a:pPr>
            <a:r>
              <a:rPr lang="en-US" altLang="zh-CN" sz="1400" b="1">
                <a:ln w="22225">
                  <a:noFill/>
                  <a:prstDash val="solid"/>
                </a:ln>
                <a:solidFill>
                  <a:srgbClr val="0055FB"/>
                </a:solidFill>
                <a:latin typeface="微软雅黑" panose="020B0503020204020204" charset="-122"/>
                <a:cs typeface="微软雅黑" panose="020B0503020204020204" charset="-122"/>
                <a:sym typeface="+mn-ea"/>
              </a:rPr>
              <a:t>Corporate glory</a:t>
            </a:r>
            <a:endParaRPr lang="en-US" altLang="zh-CN" sz="1400" b="1">
              <a:ln w="22225">
                <a:noFill/>
                <a:prstDash val="solid"/>
              </a:ln>
              <a:solidFill>
                <a:srgbClr val="0055FB"/>
              </a:solidFill>
              <a:latin typeface="微软雅黑" panose="020B0503020204020204" charset="-122"/>
              <a:cs typeface="微软雅黑" panose="020B0503020204020204" charset="-122"/>
              <a:sym typeface="+mn-ea"/>
            </a:endParaRPr>
          </a:p>
          <a:p>
            <a:pPr lvl="0" indent="0" algn="l" fontAlgn="ctr">
              <a:lnSpc>
                <a:spcPct val="130000"/>
              </a:lnSpc>
              <a:spcBef>
                <a:spcPts val="1000"/>
              </a:spcBef>
              <a:spcAft>
                <a:spcPts val="0"/>
              </a:spcAft>
              <a:buSzPct val="100000"/>
              <a:buFont typeface="Wingdings" panose="05000000000000000000" charset="0"/>
              <a:buNone/>
            </a:pPr>
            <a:endParaRPr lang="zh-CN" altLang="en-US" sz="1400" b="1" dirty="0">
              <a:solidFill>
                <a:srgbClr val="0055FB"/>
              </a:solidFill>
              <a:uFillTx/>
              <a:latin typeface="Arial" panose="020B0604020202020204" pitchFamily="34" charset="0"/>
              <a:ea typeface="微软雅黑" panose="020B0503020204020204" charset="-122"/>
              <a:sym typeface="Arial" panose="020B0604020202020204" pitchFamily="34" charset="0"/>
            </a:endParaRPr>
          </a:p>
        </p:txBody>
      </p:sp>
      <p:sp>
        <p:nvSpPr>
          <p:cNvPr id="118" name="文本框 117"/>
          <p:cNvSpPr txBox="1"/>
          <p:nvPr>
            <p:custDataLst>
              <p:tags r:id="rId6"/>
            </p:custDataLst>
          </p:nvPr>
        </p:nvSpPr>
        <p:spPr>
          <a:xfrm>
            <a:off x="5654993" y="1844768"/>
            <a:ext cx="815340" cy="768350"/>
          </a:xfrm>
          <a:prstGeom prst="rect">
            <a:avLst/>
          </a:prstGeom>
          <a:noFill/>
        </p:spPr>
        <p:txBody>
          <a:bodyPr wrap="square" rtlCol="0">
            <a:normAutofit/>
          </a:bodyPr>
          <a:p>
            <a:r>
              <a:rPr lang="en-US" altLang="zh-CN" sz="4400" b="1">
                <a:solidFill>
                  <a:srgbClr val="0055FB"/>
                </a:solidFill>
                <a:latin typeface="Arial" panose="020B0604020202020204" pitchFamily="34" charset="0"/>
                <a:ea typeface="微软雅黑" panose="020B0503020204020204" charset="-122"/>
                <a:sym typeface="Arial" panose="020B0604020202020204" pitchFamily="34" charset="0"/>
              </a:rPr>
              <a:t>04</a:t>
            </a:r>
            <a:endParaRPr lang="en-US" altLang="zh-CN" sz="4400" b="1">
              <a:solidFill>
                <a:srgbClr val="0055FB"/>
              </a:solidFill>
              <a:latin typeface="Arial" panose="020B0604020202020204" pitchFamily="34" charset="0"/>
              <a:ea typeface="微软雅黑" panose="020B0503020204020204" charset="-122"/>
              <a:sym typeface="Arial" panose="020B0604020202020204" pitchFamily="34" charset="0"/>
            </a:endParaRPr>
          </a:p>
        </p:txBody>
      </p:sp>
      <p:sp>
        <p:nvSpPr>
          <p:cNvPr id="125" name="文本框 124"/>
          <p:cNvSpPr txBox="1"/>
          <p:nvPr>
            <p:custDataLst>
              <p:tags r:id="rId7"/>
            </p:custDataLst>
          </p:nvPr>
        </p:nvSpPr>
        <p:spPr>
          <a:xfrm>
            <a:off x="8314690" y="2613025"/>
            <a:ext cx="1343660" cy="963295"/>
          </a:xfrm>
          <a:prstGeom prst="rect">
            <a:avLst/>
          </a:prstGeom>
          <a:noFill/>
        </p:spPr>
        <p:txBody>
          <a:bodyPr wrap="square" rtlCol="0"/>
          <a:p>
            <a:pPr lvl="0" indent="0" algn="ctr" fontAlgn="ctr">
              <a:lnSpc>
                <a:spcPct val="130000"/>
              </a:lnSpc>
              <a:spcBef>
                <a:spcPts val="1000"/>
              </a:spcBef>
              <a:spcAft>
                <a:spcPts val="0"/>
              </a:spcAft>
              <a:buSzPct val="100000"/>
              <a:buFont typeface="Wingdings" panose="05000000000000000000" charset="0"/>
              <a:buNone/>
            </a:pPr>
            <a:r>
              <a:rPr sz="1400" b="1">
                <a:solidFill>
                  <a:srgbClr val="0055FB"/>
                </a:solidFill>
                <a:latin typeface="微软雅黑" panose="020B0503020204020204" charset="-122"/>
                <a:ea typeface="微软雅黑" panose="020B0503020204020204" charset="-122"/>
                <a:cs typeface="微软雅黑" panose="020B0503020204020204" charset="-122"/>
                <a:sym typeface="+mn-ea"/>
              </a:rPr>
              <a:t>AST series</a:t>
            </a:r>
            <a:endParaRPr sz="1400" b="1">
              <a:solidFill>
                <a:srgbClr val="0055FB"/>
              </a:solidFill>
              <a:latin typeface="微软雅黑" panose="020B0503020204020204" charset="-122"/>
              <a:ea typeface="微软雅黑" panose="020B0503020204020204" charset="-122"/>
              <a:cs typeface="微软雅黑" panose="020B0503020204020204" charset="-122"/>
              <a:sym typeface="+mn-ea"/>
            </a:endParaRPr>
          </a:p>
        </p:txBody>
      </p:sp>
      <p:sp>
        <p:nvSpPr>
          <p:cNvPr id="126" name="文本框 125"/>
          <p:cNvSpPr txBox="1"/>
          <p:nvPr>
            <p:custDataLst>
              <p:tags r:id="rId8"/>
            </p:custDataLst>
          </p:nvPr>
        </p:nvSpPr>
        <p:spPr>
          <a:xfrm>
            <a:off x="8585680" y="1844768"/>
            <a:ext cx="815340" cy="768350"/>
          </a:xfrm>
          <a:prstGeom prst="rect">
            <a:avLst/>
          </a:prstGeom>
          <a:noFill/>
        </p:spPr>
        <p:txBody>
          <a:bodyPr wrap="square" rtlCol="0">
            <a:normAutofit/>
          </a:bodyPr>
          <a:p>
            <a:pPr algn="ctr"/>
            <a:r>
              <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rPr>
              <a:t>05</a:t>
            </a:r>
            <a:endPar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endParaRPr>
          </a:p>
        </p:txBody>
      </p:sp>
      <p:sp>
        <p:nvSpPr>
          <p:cNvPr id="129" name="文本框 128"/>
          <p:cNvSpPr txBox="1"/>
          <p:nvPr>
            <p:custDataLst>
              <p:tags r:id="rId9"/>
            </p:custDataLst>
          </p:nvPr>
        </p:nvSpPr>
        <p:spPr>
          <a:xfrm>
            <a:off x="5522595" y="4734560"/>
            <a:ext cx="1633220" cy="996950"/>
          </a:xfrm>
          <a:prstGeom prst="rect">
            <a:avLst/>
          </a:prstGeom>
          <a:noFill/>
        </p:spPr>
        <p:txBody>
          <a:bodyPr wrap="square" rtlCol="0">
            <a:normAutofit/>
          </a:bodyPr>
          <a:p>
            <a:pPr lvl="0" indent="0" algn="l" fontAlgn="ctr">
              <a:lnSpc>
                <a:spcPct val="130000"/>
              </a:lnSpc>
              <a:spcBef>
                <a:spcPts val="1000"/>
              </a:spcBef>
              <a:spcAft>
                <a:spcPts val="0"/>
              </a:spcAft>
              <a:buSzPct val="100000"/>
              <a:buFont typeface="Wingdings" panose="05000000000000000000" charset="0"/>
              <a:buNone/>
            </a:pPr>
            <a:r>
              <a:rPr sz="1400" b="1">
                <a:solidFill>
                  <a:srgbClr val="0055FB"/>
                </a:solidFill>
                <a:latin typeface="微软雅黑" panose="020B0503020204020204" charset="-122"/>
                <a:ea typeface="微软雅黑" panose="020B0503020204020204" charset="-122"/>
                <a:cs typeface="微软雅黑" panose="020B0503020204020204" charset="-122"/>
                <a:sym typeface="+mn-ea"/>
              </a:rPr>
              <a:t>AMZ series</a:t>
            </a:r>
            <a:endParaRPr sz="1400" b="1">
              <a:solidFill>
                <a:srgbClr val="0055FB"/>
              </a:solidFill>
              <a:latin typeface="微软雅黑" panose="020B0503020204020204" charset="-122"/>
              <a:ea typeface="微软雅黑" panose="020B0503020204020204" charset="-122"/>
              <a:cs typeface="微软雅黑" panose="020B0503020204020204" charset="-122"/>
              <a:sym typeface="+mn-ea"/>
            </a:endParaRPr>
          </a:p>
        </p:txBody>
      </p:sp>
      <p:sp>
        <p:nvSpPr>
          <p:cNvPr id="130" name="文本框 129"/>
          <p:cNvSpPr txBox="1"/>
          <p:nvPr>
            <p:custDataLst>
              <p:tags r:id="rId10"/>
            </p:custDataLst>
          </p:nvPr>
        </p:nvSpPr>
        <p:spPr>
          <a:xfrm>
            <a:off x="5654993" y="3966041"/>
            <a:ext cx="815340" cy="768350"/>
          </a:xfrm>
          <a:prstGeom prst="rect">
            <a:avLst/>
          </a:prstGeom>
          <a:noFill/>
        </p:spPr>
        <p:txBody>
          <a:bodyPr wrap="square" rtlCol="0">
            <a:normAutofit/>
          </a:bodyPr>
          <a:p>
            <a:r>
              <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rPr>
              <a:t>14</a:t>
            </a:r>
            <a:endPar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11"/>
            </p:custDataLst>
          </p:nvPr>
        </p:nvSpPr>
        <p:spPr>
          <a:xfrm>
            <a:off x="8216900" y="4734560"/>
            <a:ext cx="1605280" cy="963295"/>
          </a:xfrm>
          <a:prstGeom prst="rect">
            <a:avLst/>
          </a:prstGeom>
          <a:noFill/>
        </p:spPr>
        <p:txBody>
          <a:bodyPr wrap="square" rtlCol="0">
            <a:normAutofit/>
          </a:bodyPr>
          <a:p>
            <a:pPr lvl="0" indent="0" algn="ctr" fontAlgn="ctr">
              <a:lnSpc>
                <a:spcPct val="130000"/>
              </a:lnSpc>
              <a:spcBef>
                <a:spcPts val="1000"/>
              </a:spcBef>
              <a:spcAft>
                <a:spcPts val="0"/>
              </a:spcAft>
              <a:buSzPct val="100000"/>
              <a:buFont typeface="Wingdings" panose="05000000000000000000" charset="0"/>
              <a:buNone/>
            </a:pPr>
            <a:r>
              <a:rPr sz="1400" b="1">
                <a:solidFill>
                  <a:srgbClr val="0055FB"/>
                </a:solidFill>
                <a:latin typeface="微软雅黑" panose="020B0503020204020204" charset="-122"/>
                <a:ea typeface="微软雅黑" panose="020B0503020204020204" charset="-122"/>
                <a:cs typeface="微软雅黑" panose="020B0503020204020204" charset="-122"/>
                <a:sym typeface="+mn-ea"/>
              </a:rPr>
              <a:t>AMT series</a:t>
            </a:r>
            <a:endParaRPr sz="1400" b="1">
              <a:solidFill>
                <a:srgbClr val="0055FB"/>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2"/>
            </p:custDataLst>
          </p:nvPr>
        </p:nvSpPr>
        <p:spPr>
          <a:xfrm>
            <a:off x="8585680" y="3966041"/>
            <a:ext cx="815340" cy="768350"/>
          </a:xfrm>
          <a:prstGeom prst="rect">
            <a:avLst/>
          </a:prstGeom>
          <a:noFill/>
        </p:spPr>
        <p:txBody>
          <a:bodyPr wrap="square" rtlCol="0">
            <a:normAutofit/>
          </a:bodyPr>
          <a:p>
            <a:pPr algn="ctr"/>
            <a:r>
              <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rPr>
              <a:t>29</a:t>
            </a:r>
            <a:endPar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13"/>
            </p:custDataLst>
          </p:nvPr>
        </p:nvSpPr>
        <p:spPr>
          <a:xfrm>
            <a:off x="2177415" y="4734560"/>
            <a:ext cx="1579880" cy="996950"/>
          </a:xfrm>
          <a:prstGeom prst="rect">
            <a:avLst/>
          </a:prstGeom>
          <a:noFill/>
        </p:spPr>
        <p:txBody>
          <a:bodyPr wrap="square" rtlCol="0">
            <a:normAutofit/>
          </a:bodyPr>
          <a:p>
            <a:pPr lvl="0" indent="0" algn="ctr" fontAlgn="ctr">
              <a:lnSpc>
                <a:spcPct val="130000"/>
              </a:lnSpc>
              <a:spcBef>
                <a:spcPts val="1000"/>
              </a:spcBef>
              <a:spcAft>
                <a:spcPts val="0"/>
              </a:spcAft>
              <a:buSzPct val="100000"/>
              <a:buFont typeface="Wingdings" panose="05000000000000000000" charset="0"/>
              <a:buNone/>
            </a:pPr>
            <a:r>
              <a:rPr sz="1400" b="1">
                <a:solidFill>
                  <a:srgbClr val="0055FB"/>
                </a:solidFill>
                <a:latin typeface="微软雅黑" panose="020B0503020204020204" charset="-122"/>
                <a:ea typeface="微软雅黑" panose="020B0503020204020204" charset="-122"/>
                <a:cs typeface="微软雅黑" panose="020B0503020204020204" charset="-122"/>
                <a:sym typeface="+mn-ea"/>
              </a:rPr>
              <a:t>MGC series</a:t>
            </a:r>
            <a:endParaRPr sz="1400" b="1">
              <a:solidFill>
                <a:srgbClr val="0055FB"/>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custDataLst>
              <p:tags r:id="rId14"/>
            </p:custDataLst>
          </p:nvPr>
        </p:nvSpPr>
        <p:spPr>
          <a:xfrm>
            <a:off x="2549053" y="3966041"/>
            <a:ext cx="815340" cy="768350"/>
          </a:xfrm>
          <a:prstGeom prst="rect">
            <a:avLst/>
          </a:prstGeom>
          <a:noFill/>
        </p:spPr>
        <p:txBody>
          <a:bodyPr wrap="square" rtlCol="0">
            <a:normAutofit/>
          </a:bodyPr>
          <a:p>
            <a:r>
              <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rPr>
              <a:t>10</a:t>
            </a:r>
            <a:endParaRPr lang="en-US" altLang="zh-CN" sz="4400" b="1" dirty="0">
              <a:solidFill>
                <a:srgbClr val="0055FB"/>
              </a:solidFill>
              <a:latin typeface="Arial" panose="020B0604020202020204" pitchFamily="34" charset="0"/>
              <a:ea typeface="微软雅黑" panose="020B0503020204020204" charset="-122"/>
              <a:sym typeface="Arial" panose="020B0604020202020204" pitchFamily="34" charset="0"/>
            </a:endParaRPr>
          </a:p>
        </p:txBody>
      </p:sp>
      <p:cxnSp>
        <p:nvCxnSpPr>
          <p:cNvPr id="25" name="直接连接符 24"/>
          <p:cNvCxnSpPr/>
          <p:nvPr/>
        </p:nvCxnSpPr>
        <p:spPr>
          <a:xfrm>
            <a:off x="2259330" y="3550920"/>
            <a:ext cx="76066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5"/>
            </p:custDataLst>
          </p:nvPr>
        </p:nvCxnSpPr>
        <p:spPr>
          <a:xfrm>
            <a:off x="7599045" y="1694498"/>
            <a:ext cx="0" cy="371284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16"/>
            </p:custDataLst>
          </p:nvPr>
        </p:nvCxnSpPr>
        <p:spPr>
          <a:xfrm>
            <a:off x="4483735" y="1694498"/>
            <a:ext cx="0" cy="371284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750560" y="974090"/>
            <a:ext cx="590931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750560" y="974090"/>
            <a:ext cx="590931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035 W01 R</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27" name="图片 27" descr="图层 3"/>
          <p:cNvPicPr>
            <a:picLocks noChangeAspect="1"/>
          </p:cNvPicPr>
          <p:nvPr>
            <p:custDataLst>
              <p:tags r:id="rId2"/>
            </p:custDataLst>
          </p:nvPr>
        </p:nvPicPr>
        <p:blipFill>
          <a:blip r:embed="rId3"/>
          <a:stretch>
            <a:fillRect/>
          </a:stretch>
        </p:blipFill>
        <p:spPr>
          <a:xfrm>
            <a:off x="507365" y="1015365"/>
            <a:ext cx="5012055" cy="2769870"/>
          </a:xfrm>
          <a:prstGeom prst="rect">
            <a:avLst/>
          </a:prstGeom>
        </p:spPr>
      </p:pic>
      <p:pic>
        <p:nvPicPr>
          <p:cNvPr id="2" name="图片 1" descr="IMG_1175 拷贝"/>
          <p:cNvPicPr>
            <a:picLocks noChangeAspect="1"/>
          </p:cNvPicPr>
          <p:nvPr/>
        </p:nvPicPr>
        <p:blipFill>
          <a:blip r:embed="rId4"/>
          <a:stretch>
            <a:fillRect/>
          </a:stretch>
        </p:blipFill>
        <p:spPr>
          <a:xfrm>
            <a:off x="265430" y="3329940"/>
            <a:ext cx="5485130" cy="3660140"/>
          </a:xfrm>
          <a:prstGeom prst="rect">
            <a:avLst/>
          </a:prstGeom>
        </p:spPr>
      </p:pic>
      <p:graphicFrame>
        <p:nvGraphicFramePr>
          <p:cNvPr id="9" name="表格 8"/>
          <p:cNvGraphicFramePr/>
          <p:nvPr>
            <p:custDataLst>
              <p:tags r:id="rId5"/>
            </p:custDataLst>
          </p:nvPr>
        </p:nvGraphicFramePr>
        <p:xfrm>
          <a:off x="5954395" y="1259205"/>
          <a:ext cx="5506085" cy="5015230"/>
        </p:xfrm>
        <a:graphic>
          <a:graphicData uri="http://schemas.openxmlformats.org/drawingml/2006/table">
            <a:tbl>
              <a:tblPr/>
              <a:tblGrid>
                <a:gridCol w="1505585"/>
                <a:gridCol w="4000500"/>
              </a:tblGrid>
              <a:tr h="32067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AMZ035W01RAWD/AMZ035W01RABD</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766D4"/>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3.5"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320X240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32-bit 600MHz ARM9</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3675">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1个USB2.0 Device</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 serial ports, serial port 1: support RS232/RS485; Serial port 2: 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&lt;2W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Voltage range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41084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EN61000-6-4:2007 standards: lightning surge +/-2KV, group pulse +/-4KV; Electrostatic contact discharge +/-4KV;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126355" y="974090"/>
            <a:ext cx="6398895"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126355" y="974090"/>
            <a:ext cx="639889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706755"/>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W01 R</a:t>
            </a:r>
            <a:r>
              <a:rPr lang="en-US" sz="2000" b="1">
                <a:solidFill>
                  <a:srgbClr val="0055FB"/>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endParaRPr>
          </a:p>
          <a:p>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3" name="图片 1" descr="图层 2"/>
          <p:cNvPicPr>
            <a:picLocks noChangeAspect="1"/>
          </p:cNvPicPr>
          <p:nvPr>
            <p:custDataLst>
              <p:tags r:id="rId2"/>
            </p:custDataLst>
          </p:nvPr>
        </p:nvPicPr>
        <p:blipFill>
          <a:blip r:embed="rId3"/>
          <a:stretch>
            <a:fillRect/>
          </a:stretch>
        </p:blipFill>
        <p:spPr>
          <a:xfrm>
            <a:off x="591185" y="974090"/>
            <a:ext cx="4141470" cy="2548890"/>
          </a:xfrm>
          <a:prstGeom prst="rect">
            <a:avLst/>
          </a:prstGeom>
          <a:effectLst>
            <a:reflection blurRad="6350" stA="26000" endA="300" endPos="14000" dir="5400000" sy="-100000" algn="bl" rotWithShape="0"/>
          </a:effectLst>
        </p:spPr>
      </p:pic>
      <p:graphicFrame>
        <p:nvGraphicFramePr>
          <p:cNvPr id="5" name="表格 4"/>
          <p:cNvGraphicFramePr/>
          <p:nvPr>
            <p:custDataLst>
              <p:tags r:id="rId4"/>
            </p:custDataLst>
          </p:nvPr>
        </p:nvGraphicFramePr>
        <p:xfrm>
          <a:off x="5328285" y="1201420"/>
          <a:ext cx="5981700" cy="5248275"/>
        </p:xfrm>
        <a:graphic>
          <a:graphicData uri="http://schemas.openxmlformats.org/drawingml/2006/table">
            <a:tbl>
              <a:tblPr/>
              <a:tblGrid>
                <a:gridCol w="1272540"/>
                <a:gridCol w="4709160"/>
              </a:tblGrid>
              <a:tr h="266700">
                <a:tc>
                  <a:txBody>
                    <a:bodyPr/>
                    <a:p>
                      <a:pPr indent="0" algn="ctr">
                        <a:buNone/>
                      </a:pPr>
                      <a:r>
                        <a:rPr lang="zh-CN" sz="900" b="1">
                          <a:solidFill>
                            <a:srgbClr val="FFFFFF"/>
                          </a:solidFill>
                          <a:latin typeface="微软雅黑" panose="020B0503020204020204" charset="-122"/>
                          <a:ea typeface="微软雅黑" panose="020B0503020204020204" charset="-122"/>
                          <a:sym typeface="+mn-ea"/>
                        </a:rPr>
                        <a:t>Model</a:t>
                      </a:r>
                      <a:endParaRPr lang="zh-CN"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AMZ043W01R</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748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9865">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LED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986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600MHz主频ARM9内置32MB DDR内存</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9230">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113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1135">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986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x USB 2.0 Device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9865">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310515">
                <a:tc>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1: RS232, RS485, RS422</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Serial port 2: RS232, RS485 optional</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9865">
                <a:tc>
                  <a:txBody>
                    <a:bodyPr/>
                    <a:p>
                      <a:pPr indent="0" algn="ctr">
                        <a:buNone/>
                      </a:pPr>
                      <a:r>
                        <a:rPr lang="en-US" sz="700" b="1">
                          <a:solidFill>
                            <a:srgbClr val="000000"/>
                          </a:solidFill>
                          <a:latin typeface="微软雅黑" panose="020B0503020204020204" charset="-122"/>
                          <a:ea typeface="微软雅黑" panose="020B0503020204020204" charset="-122"/>
                        </a:rPr>
                        <a:t>Voltage range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9230">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44513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0500">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9865">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2" name="图片 1" descr="IMG_0824 拷贝"/>
          <p:cNvPicPr>
            <a:picLocks noChangeAspect="1"/>
          </p:cNvPicPr>
          <p:nvPr/>
        </p:nvPicPr>
        <p:blipFill>
          <a:blip r:embed="rId5"/>
          <a:stretch>
            <a:fillRect/>
          </a:stretch>
        </p:blipFill>
        <p:spPr>
          <a:xfrm>
            <a:off x="-65405" y="3321685"/>
            <a:ext cx="5414010" cy="36074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152390" y="974090"/>
            <a:ext cx="628523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152390" y="974090"/>
            <a:ext cx="628523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W02 RDG</a:t>
            </a:r>
            <a:endParaRPr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40" name="图片 40" descr="4556644"/>
          <p:cNvPicPr>
            <a:picLocks noChangeAspect="1"/>
          </p:cNvPicPr>
          <p:nvPr>
            <p:custDataLst>
              <p:tags r:id="rId2"/>
            </p:custDataLst>
          </p:nvPr>
        </p:nvPicPr>
        <p:blipFill>
          <a:blip r:embed="rId3"/>
          <a:stretch>
            <a:fillRect/>
          </a:stretch>
        </p:blipFill>
        <p:spPr>
          <a:xfrm>
            <a:off x="833120" y="1021080"/>
            <a:ext cx="4008120" cy="2483485"/>
          </a:xfrm>
          <a:prstGeom prst="rect">
            <a:avLst/>
          </a:prstGeom>
          <a:effectLst>
            <a:reflection blurRad="6350" stA="33000" endA="300" endPos="14000" dir="5400000" sy="-100000" algn="bl" rotWithShape="0"/>
          </a:effectLst>
        </p:spPr>
      </p:pic>
      <p:graphicFrame>
        <p:nvGraphicFramePr>
          <p:cNvPr id="2" name="表格 1"/>
          <p:cNvGraphicFramePr/>
          <p:nvPr>
            <p:custDataLst>
              <p:tags r:id="rId4"/>
            </p:custDataLst>
          </p:nvPr>
        </p:nvGraphicFramePr>
        <p:xfrm>
          <a:off x="5375910" y="1113155"/>
          <a:ext cx="5819140" cy="5718810"/>
        </p:xfrm>
        <a:graphic>
          <a:graphicData uri="http://schemas.openxmlformats.org/drawingml/2006/table">
            <a:tbl>
              <a:tblPr/>
              <a:tblGrid>
                <a:gridCol w="1040130"/>
                <a:gridCol w="4779010"/>
              </a:tblGrid>
              <a:tr h="300990">
                <a:tc>
                  <a:txBody>
                    <a:bodyPr/>
                    <a:p>
                      <a:pPr indent="0" algn="ctr">
                        <a:buNone/>
                      </a:pPr>
                      <a:r>
                        <a:rPr lang="zh-CN" sz="900" b="1">
                          <a:solidFill>
                            <a:srgbClr val="FFFFFF"/>
                          </a:solidFill>
                          <a:latin typeface="微软雅黑" panose="020B0503020204020204" charset="-122"/>
                          <a:ea typeface="微软雅黑" panose="020B0503020204020204" charset="-122"/>
                          <a:sym typeface="+mn-ea"/>
                        </a:rPr>
                        <a:t>Model</a:t>
                      </a:r>
                      <a:endParaRPr lang="zh-CN"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1000" b="1">
                          <a:solidFill>
                            <a:srgbClr val="FFFFFF"/>
                          </a:solidFill>
                          <a:latin typeface="微软雅黑" panose="020B0503020204020204" charset="-122"/>
                          <a:ea typeface="微软雅黑" panose="020B0503020204020204" charset="-122"/>
                        </a:rPr>
                        <a:t>AMZ043W02RDG</a:t>
                      </a:r>
                      <a:endParaRPr lang="en-US" altLang="en-US"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3990">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AMZ043W02RDG：16Mbyte SPI Nor Flash</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AMZ043W02RDG: Not supported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45910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1 x USB 2.0 Device port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Choose one of RS232, RS485, RS422</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41910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6" name="图片 5" descr="IMG_0824 拷贝"/>
          <p:cNvPicPr>
            <a:picLocks noChangeAspect="1"/>
          </p:cNvPicPr>
          <p:nvPr/>
        </p:nvPicPr>
        <p:blipFill>
          <a:blip r:embed="rId5"/>
          <a:stretch>
            <a:fillRect/>
          </a:stretch>
        </p:blipFill>
        <p:spPr>
          <a:xfrm>
            <a:off x="144145" y="3382010"/>
            <a:ext cx="5292725" cy="35267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84420" y="974090"/>
            <a:ext cx="655320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88230" y="974090"/>
            <a:ext cx="654875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64617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W01 RPG</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49" name="图片 49" descr="组 111"/>
          <p:cNvPicPr>
            <a:picLocks noChangeAspect="1"/>
          </p:cNvPicPr>
          <p:nvPr>
            <p:custDataLst>
              <p:tags r:id="rId2"/>
            </p:custDataLst>
          </p:nvPr>
        </p:nvPicPr>
        <p:blipFill>
          <a:blip r:embed="rId3"/>
          <a:stretch>
            <a:fillRect/>
          </a:stretch>
        </p:blipFill>
        <p:spPr>
          <a:xfrm>
            <a:off x="701040" y="993140"/>
            <a:ext cx="3917950" cy="2406015"/>
          </a:xfrm>
          <a:prstGeom prst="rect">
            <a:avLst/>
          </a:prstGeom>
          <a:effectLst>
            <a:reflection blurRad="6350" stA="25000" endA="300" endPos="15000" dir="5400000" sy="-100000" algn="bl" rotWithShape="0"/>
          </a:effectLst>
        </p:spPr>
      </p:pic>
      <p:graphicFrame>
        <p:nvGraphicFramePr>
          <p:cNvPr id="2" name="表格 1"/>
          <p:cNvGraphicFramePr/>
          <p:nvPr>
            <p:custDataLst>
              <p:tags r:id="rId4"/>
            </p:custDataLst>
          </p:nvPr>
        </p:nvGraphicFramePr>
        <p:xfrm>
          <a:off x="5121910" y="1225550"/>
          <a:ext cx="6078855" cy="4963160"/>
        </p:xfrm>
        <a:graphic>
          <a:graphicData uri="http://schemas.openxmlformats.org/drawingml/2006/table">
            <a:tbl>
              <a:tblPr/>
              <a:tblGrid>
                <a:gridCol w="1185545"/>
                <a:gridCol w="4893310"/>
              </a:tblGrid>
              <a:tr h="285750">
                <a:tc>
                  <a:txBody>
                    <a:bodyPr/>
                    <a:p>
                      <a:pPr indent="0" algn="ctr">
                        <a:buNone/>
                      </a:pPr>
                      <a:r>
                        <a:rPr lang="zh-CN" sz="800" b="1">
                          <a:solidFill>
                            <a:srgbClr val="FFFFFF"/>
                          </a:solidFill>
                          <a:latin typeface="微软雅黑" panose="020B0503020204020204" charset="-122"/>
                          <a:ea typeface="微软雅黑" panose="020B0503020204020204" charset="-122"/>
                          <a:sym typeface="+mn-ea"/>
                        </a:rPr>
                        <a:t>Model</a:t>
                      </a:r>
                      <a:endParaRPr lang="zh-CN"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AMZ043W01RPGA</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304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3675">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3675">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AMZ043W01RPGA：128Mbyte SPI NAND Flash</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304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3675">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AMZ043W01RPGA: Yes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367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x USB 2.0 Device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3675">
                <a:tc>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AMZ043W01RPGA: 1 serial port, serial port 1: support RS232/RS485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3040">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40830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3675">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3" name="图片 2" descr="IMG_6211"/>
          <p:cNvPicPr>
            <a:picLocks noChangeAspect="1"/>
          </p:cNvPicPr>
          <p:nvPr/>
        </p:nvPicPr>
        <p:blipFill>
          <a:blip r:embed="rId5"/>
          <a:stretch>
            <a:fillRect/>
          </a:stretch>
        </p:blipFill>
        <p:spPr>
          <a:xfrm>
            <a:off x="476250" y="3817620"/>
            <a:ext cx="4380230" cy="27489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16475" y="572770"/>
            <a:ext cx="6621145" cy="620331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16475" y="720090"/>
            <a:ext cx="662114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69824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W0</a:t>
            </a:r>
            <a:r>
              <a:rPr lang="en-US" sz="2000" b="1">
                <a:solidFill>
                  <a:srgbClr val="0055FB"/>
                </a:solidFill>
                <a:latin typeface="微软雅黑" panose="020B0503020204020204" charset="-122"/>
                <a:ea typeface="微软雅黑" panose="020B0503020204020204" charset="-122"/>
                <a:cs typeface="微软雅黑" panose="020B0503020204020204" charset="-122"/>
              </a:rPr>
              <a:t>2</a:t>
            </a:r>
            <a:r>
              <a:rPr sz="2000" b="1">
                <a:solidFill>
                  <a:srgbClr val="0055FB"/>
                </a:solidFill>
                <a:latin typeface="微软雅黑" panose="020B0503020204020204" charset="-122"/>
                <a:ea typeface="微软雅黑" panose="020B0503020204020204" charset="-122"/>
                <a:cs typeface="微软雅黑" panose="020B0503020204020204" charset="-122"/>
              </a:rPr>
              <a:t> RPG</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p:nvPr>
            <p:custDataLst>
              <p:tags r:id="rId2"/>
            </p:custDataLst>
          </p:nvPr>
        </p:nvGraphicFramePr>
        <p:xfrm>
          <a:off x="5010150" y="831215"/>
          <a:ext cx="6184900" cy="5103495"/>
        </p:xfrm>
        <a:graphic>
          <a:graphicData uri="http://schemas.openxmlformats.org/drawingml/2006/table">
            <a:tbl>
              <a:tblPr/>
              <a:tblGrid>
                <a:gridCol w="788035"/>
                <a:gridCol w="2657475"/>
                <a:gridCol w="2739390"/>
              </a:tblGrid>
              <a:tr h="290830">
                <a:tc>
                  <a:txBody>
                    <a:bodyPr/>
                    <a:p>
                      <a:pPr indent="0" algn="ctr">
                        <a:buNone/>
                      </a:pPr>
                      <a:r>
                        <a:rPr lang="zh-CN" sz="800" b="1">
                          <a:solidFill>
                            <a:srgbClr val="FFFFFF"/>
                          </a:solidFill>
                          <a:latin typeface="微软雅黑" panose="020B0503020204020204" charset="-122"/>
                          <a:ea typeface="微软雅黑" panose="020B0503020204020204" charset="-122"/>
                        </a:rPr>
                        <a:t>Model</a:t>
                      </a:r>
                      <a:endParaRPr lang="zh-CN"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AMZ043W02RPGEG</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AMZ043W02RDG</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76530">
                <a:tc>
                  <a:txBody>
                    <a:bodyPr/>
                    <a:p>
                      <a:pPr indent="0" algn="ctr">
                        <a:buNone/>
                      </a:pPr>
                      <a:r>
                        <a:rPr lang="en-US" sz="700" b="0">
                          <a:solidFill>
                            <a:srgbClr val="000000"/>
                          </a:solidFill>
                          <a:latin typeface="微软雅黑" panose="020B0503020204020204" charset="-122"/>
                          <a:ea typeface="微软雅黑" panose="020B0503020204020204" charset="-122"/>
                        </a:rPr>
                        <a:t>display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907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800">
                <a:tc>
                  <a:txBody>
                    <a:bodyPr/>
                    <a:p>
                      <a:pPr indent="0" algn="ctr">
                        <a:buNone/>
                      </a:pPr>
                      <a:r>
                        <a:rPr lang="en-US" sz="700" b="0">
                          <a:solidFill>
                            <a:srgbClr val="000000"/>
                          </a:solidFill>
                          <a:latin typeface="微软雅黑" panose="020B0503020204020204" charset="-122"/>
                          <a:ea typeface="微软雅黑" panose="020B0503020204020204" charset="-122"/>
                        </a:rPr>
                        <a:t>color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7165">
                <a:tc>
                  <a:txBody>
                    <a:bodyPr/>
                    <a:p>
                      <a:pPr indent="0" algn="ctr">
                        <a:buNone/>
                      </a:pPr>
                      <a:r>
                        <a:rPr lang="en-US" sz="700" b="0">
                          <a:solidFill>
                            <a:srgbClr val="000000"/>
                          </a:solidFill>
                          <a:latin typeface="微软雅黑" panose="020B0503020204020204" charset="-122"/>
                          <a:ea typeface="微软雅黑" panose="020B0503020204020204" charset="-122"/>
                        </a:rPr>
                        <a:t>brightness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800">
                <a:tc>
                  <a:txBody>
                    <a:bodyPr/>
                    <a:p>
                      <a:pPr indent="0" algn="ctr">
                        <a:buNone/>
                      </a:pPr>
                      <a:r>
                        <a:rPr lang="en-US" sz="700" b="0">
                          <a:solidFill>
                            <a:srgbClr val="000000"/>
                          </a:solidFill>
                          <a:latin typeface="微软雅黑" panose="020B0503020204020204" charset="-122"/>
                          <a:ea typeface="微软雅黑" panose="020B0503020204020204" charset="-122"/>
                        </a:rPr>
                        <a:t>Backlight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8435">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165">
                <a:tc>
                  <a:txBody>
                    <a:bodyPr/>
                    <a:p>
                      <a:pPr indent="0" algn="ctr">
                        <a:buNone/>
                      </a:pPr>
                      <a:r>
                        <a:rPr lang="en-US" sz="700" b="0">
                          <a:solidFill>
                            <a:srgbClr val="000000"/>
                          </a:solidFill>
                          <a:latin typeface="微软雅黑" panose="020B0503020204020204" charset="-122"/>
                          <a:ea typeface="微软雅黑" panose="020B0503020204020204" charset="-122"/>
                        </a:rPr>
                        <a:t>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7800">
                <a:tc>
                  <a:txBody>
                    <a:bodyPr/>
                    <a:p>
                      <a:pPr indent="0" algn="ctr">
                        <a:buNone/>
                      </a:pPr>
                      <a:r>
                        <a:rPr lang="en-US" sz="700" b="0">
                          <a:solidFill>
                            <a:srgbClr val="000000"/>
                          </a:solidFill>
                          <a:latin typeface="微软雅黑" panose="020B0503020204020204" charset="-122"/>
                          <a:ea typeface="微软雅黑" panose="020B0503020204020204" charset="-122"/>
                        </a:rPr>
                        <a:t>CPU</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800">
                <a:tc>
                  <a:txBody>
                    <a:bodyPr/>
                    <a:p>
                      <a:pPr indent="0" algn="ctr">
                        <a:buNone/>
                      </a:pPr>
                      <a:r>
                        <a:rPr lang="en-US" sz="700" b="0">
                          <a:solidFill>
                            <a:srgbClr val="000000"/>
                          </a:solidFill>
                          <a:latin typeface="微软雅黑" panose="020B0503020204020204" charset="-122"/>
                          <a:ea typeface="微软雅黑" panose="020B0503020204020204" charset="-122"/>
                        </a:rPr>
                        <a:t>memorizer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AMZ043W02RDG：16Mbyte SPI Nor Flash</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8435">
                <a:tc>
                  <a:txBody>
                    <a:bodyPr/>
                    <a:p>
                      <a:pPr indent="0" algn="ctr">
                        <a:buNone/>
                      </a:pPr>
                      <a:r>
                        <a:rPr lang="en-US" sz="700" b="0">
                          <a:solidFill>
                            <a:srgbClr val="000000"/>
                          </a:solidFill>
                          <a:latin typeface="微软雅黑" panose="020B0503020204020204" charset="-122"/>
                          <a:ea typeface="微软雅黑" panose="020B0503020204020204" charset="-122"/>
                        </a:rPr>
                        <a:t>RTC</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165">
                <a:tc>
                  <a:txBody>
                    <a:bodyPr/>
                    <a:p>
                      <a:pPr indent="0" algn="ctr">
                        <a:buNone/>
                      </a:pPr>
                      <a:r>
                        <a:rPr lang="en-US" sz="700" b="0">
                          <a:solidFill>
                            <a:srgbClr val="000000"/>
                          </a:solidFill>
                          <a:latin typeface="微软雅黑" panose="020B0503020204020204" charset="-122"/>
                          <a:ea typeface="微软雅黑" panose="020B0503020204020204" charset="-122"/>
                        </a:rPr>
                        <a:t>4G</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 supported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8435">
                <a:tc>
                  <a:txBody>
                    <a:bodyPr/>
                    <a:p>
                      <a:pPr indent="0" algn="ctr">
                        <a:buNone/>
                      </a:pPr>
                      <a:r>
                        <a:rPr lang="en-US" sz="700" b="0">
                          <a:solidFill>
                            <a:srgbClr val="000000"/>
                          </a:solidFill>
                          <a:latin typeface="微软雅黑" panose="020B0503020204020204" charset="-122"/>
                          <a:ea typeface="微软雅黑" panose="020B0503020204020204" charset="-122"/>
                        </a:rPr>
                        <a:t>buzzer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6530">
                <a:tc>
                  <a:txBody>
                    <a:bodyPr/>
                    <a:p>
                      <a:pPr indent="0" algn="ctr">
                        <a:buNone/>
                      </a:pPr>
                      <a:r>
                        <a:rPr lang="en-US" sz="700" b="0">
                          <a:solidFill>
                            <a:srgbClr val="000000"/>
                          </a:solidFill>
                          <a:latin typeface="微软雅黑" panose="020B0503020204020204" charset="-122"/>
                          <a:ea typeface="微软雅黑" panose="020B0503020204020204" charset="-122"/>
                        </a:rPr>
                        <a:t>Power-down data is saved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AMZ043W02RDG：Not supported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455295">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x USB 2.0 Device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1 x USB 2.0 Device port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165">
                <a:tc>
                  <a:txBody>
                    <a:bodyPr/>
                    <a:p>
                      <a:pPr indent="0" algn="ctr">
                        <a:buNone/>
                      </a:pPr>
                      <a:r>
                        <a:rPr lang="en-US" sz="700" b="0">
                          <a:solidFill>
                            <a:srgbClr val="000000"/>
                          </a:solidFill>
                          <a:latin typeface="微软雅黑" panose="020B0503020204020204" charset="-122"/>
                          <a:ea typeface="微软雅黑" panose="020B0503020204020204" charset="-122"/>
                        </a:rPr>
                        <a:t>How to download the program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780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800">
                <a:tc>
                  <a:txBody>
                    <a:bodyPr/>
                    <a:p>
                      <a:pPr indent="0" algn="ctr">
                        <a:buNone/>
                      </a:pPr>
                      <a:r>
                        <a:rPr lang="en-US" sz="700" b="0">
                          <a:solidFill>
                            <a:srgbClr val="000000"/>
                          </a:solidFill>
                          <a:latin typeface="微软雅黑" panose="020B0503020204020204" charset="-122"/>
                          <a:ea typeface="微软雅黑" panose="020B0503020204020204" charset="-122"/>
                        </a:rPr>
                        <a:t>Communication port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RS232</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Choose one of RS232, RS485, RS422</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8435">
                <a:tc>
                  <a:txBody>
                    <a:bodyPr/>
                    <a:p>
                      <a:pPr indent="0" algn="ctr">
                        <a:buNone/>
                      </a:pPr>
                      <a:r>
                        <a:rPr lang="en-US" sz="700" b="0">
                          <a:solidFill>
                            <a:srgbClr val="000000"/>
                          </a:solidFill>
                          <a:latin typeface="微软雅黑" panose="020B0503020204020204" charset="-122"/>
                          <a:ea typeface="微软雅黑" panose="020B0503020204020204" charset="-122"/>
                        </a:rPr>
                        <a:t>Rated power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165">
                <a:tc>
                  <a:txBody>
                    <a:bodyPr/>
                    <a:p>
                      <a:pPr indent="0" algn="ctr">
                        <a:buNone/>
                      </a:pPr>
                      <a:r>
                        <a:rPr lang="en-US" sz="700" b="0">
                          <a:solidFill>
                            <a:srgbClr val="000000"/>
                          </a:solidFill>
                          <a:latin typeface="微软雅黑" panose="020B0503020204020204" charset="-122"/>
                          <a:ea typeface="微软雅黑" panose="020B0503020204020204" charset="-122"/>
                        </a:rPr>
                        <a:t>Voltage range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8435">
                <a:tc>
                  <a:txBody>
                    <a:bodyPr/>
                    <a:p>
                      <a:pPr indent="0" algn="ctr">
                        <a:buNone/>
                      </a:pPr>
                      <a:r>
                        <a:rPr lang="en-US" sz="700" b="0">
                          <a:solidFill>
                            <a:srgbClr val="000000"/>
                          </a:solidFill>
                          <a:latin typeface="微软雅黑" panose="020B0503020204020204" charset="-122"/>
                          <a:ea typeface="微软雅黑" panose="020B0503020204020204" charset="-122"/>
                        </a:rPr>
                        <a:t>Power protection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6530">
                <a:tc>
                  <a:txBody>
                    <a:bodyPr/>
                    <a:p>
                      <a:pPr indent="0" algn="ctr">
                        <a:buNone/>
                      </a:pPr>
                      <a:r>
                        <a:rPr lang="en-US" sz="700" b="0">
                          <a:solidFill>
                            <a:srgbClr val="000000"/>
                          </a:solidFill>
                          <a:latin typeface="微软雅黑" panose="020B0503020204020204" charset="-122"/>
                          <a:ea typeface="微软雅黑" panose="020B0503020204020204" charset="-122"/>
                        </a:rPr>
                        <a:t>Power loss is allowed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448945">
                <a:tc>
                  <a:txBody>
                    <a:bodyPr/>
                    <a:p>
                      <a:pPr indent="0" algn="ctr">
                        <a:buNone/>
                      </a:pPr>
                      <a:r>
                        <a:rPr lang="en-US" sz="700" b="0">
                          <a:solidFill>
                            <a:srgbClr val="000000"/>
                          </a:solidFill>
                          <a:latin typeface="微软雅黑" panose="020B0503020204020204" charset="-122"/>
                          <a:ea typeface="微软雅黑" panose="020B0503020204020204" charset="-122"/>
                        </a:rPr>
                        <a:t>CE&amp;ROHS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7165">
                <a:tc>
                  <a:txBody>
                    <a:bodyPr/>
                    <a:p>
                      <a:pPr indent="0" algn="ctr">
                        <a:buNone/>
                      </a:pPr>
                      <a:r>
                        <a:rPr lang="en-US" sz="700" b="0">
                          <a:solidFill>
                            <a:srgbClr val="000000"/>
                          </a:solidFill>
                          <a:latin typeface="微软雅黑" panose="020B0503020204020204" charset="-122"/>
                          <a:ea typeface="微软雅黑" panose="020B0503020204020204" charset="-122"/>
                        </a:rPr>
                        <a:t>Operating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7800">
                <a:tc>
                  <a:txBody>
                    <a:bodyPr/>
                    <a:p>
                      <a:pPr indent="0" algn="ctr">
                        <a:buNone/>
                      </a:pPr>
                      <a:r>
                        <a:rPr lang="en-US" sz="700" b="0">
                          <a:solidFill>
                            <a:srgbClr val="000000"/>
                          </a:solidFill>
                          <a:latin typeface="微软雅黑" panose="020B0503020204020204" charset="-122"/>
                          <a:ea typeface="微软雅黑" panose="020B0503020204020204" charset="-122"/>
                        </a:rPr>
                        <a:t>Storage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r>
            </a:tbl>
          </a:graphicData>
        </a:graphic>
      </p:graphicFrame>
      <p:pic>
        <p:nvPicPr>
          <p:cNvPr id="8" name="图片 7" descr="图片1"/>
          <p:cNvPicPr>
            <a:picLocks noChangeAspect="1"/>
          </p:cNvPicPr>
          <p:nvPr/>
        </p:nvPicPr>
        <p:blipFill>
          <a:blip r:embed="rId3"/>
          <a:stretch>
            <a:fillRect/>
          </a:stretch>
        </p:blipFill>
        <p:spPr>
          <a:xfrm>
            <a:off x="610235" y="1141730"/>
            <a:ext cx="3780790" cy="2823845"/>
          </a:xfrm>
          <a:prstGeom prst="rect">
            <a:avLst/>
          </a:prstGeom>
        </p:spPr>
      </p:pic>
      <p:pic>
        <p:nvPicPr>
          <p:cNvPr id="9" name="图片 8" descr="IMG_6211"/>
          <p:cNvPicPr>
            <a:picLocks noChangeAspect="1"/>
          </p:cNvPicPr>
          <p:nvPr/>
        </p:nvPicPr>
        <p:blipFill>
          <a:blip r:embed="rId4"/>
          <a:stretch>
            <a:fillRect/>
          </a:stretch>
        </p:blipFill>
        <p:spPr>
          <a:xfrm>
            <a:off x="375285" y="4180205"/>
            <a:ext cx="4213860" cy="26441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690110" y="974090"/>
            <a:ext cx="674751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690110" y="974090"/>
            <a:ext cx="674751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66585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070 W01 RXG</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2" name="图片 69" descr="组 1"/>
          <p:cNvPicPr>
            <a:picLocks noChangeAspect="1"/>
          </p:cNvPicPr>
          <p:nvPr>
            <p:custDataLst>
              <p:tags r:id="rId2"/>
            </p:custDataLst>
          </p:nvPr>
        </p:nvPicPr>
        <p:blipFill>
          <a:blip r:embed="rId3"/>
          <a:stretch>
            <a:fillRect/>
          </a:stretch>
        </p:blipFill>
        <p:spPr>
          <a:xfrm>
            <a:off x="836295" y="1021715"/>
            <a:ext cx="3594735" cy="2587625"/>
          </a:xfrm>
          <a:prstGeom prst="rect">
            <a:avLst/>
          </a:prstGeom>
          <a:effectLst>
            <a:reflection blurRad="6350" stA="16000" endA="300" endPos="7000" dir="5400000" sy="-100000" algn="bl" rotWithShape="0"/>
          </a:effectLst>
        </p:spPr>
      </p:pic>
      <p:graphicFrame>
        <p:nvGraphicFramePr>
          <p:cNvPr id="6" name="表格 5"/>
          <p:cNvGraphicFramePr/>
          <p:nvPr>
            <p:custDataLst>
              <p:tags r:id="rId4"/>
            </p:custDataLst>
          </p:nvPr>
        </p:nvGraphicFramePr>
        <p:xfrm>
          <a:off x="4902835" y="1212850"/>
          <a:ext cx="6332855" cy="5074920"/>
        </p:xfrm>
        <a:graphic>
          <a:graphicData uri="http://schemas.openxmlformats.org/drawingml/2006/table">
            <a:tbl>
              <a:tblPr/>
              <a:tblGrid>
                <a:gridCol w="1546860"/>
                <a:gridCol w="4785995"/>
              </a:tblGrid>
              <a:tr h="330200">
                <a:tc>
                  <a:txBody>
                    <a:bodyPr/>
                    <a:p>
                      <a:pPr indent="0" algn="ctr">
                        <a:buNone/>
                      </a:pPr>
                      <a:r>
                        <a:rPr lang="zh-CN" sz="800" b="1">
                          <a:solidFill>
                            <a:srgbClr val="FFFFFF"/>
                          </a:solidFill>
                          <a:latin typeface="微软雅黑" panose="020B0503020204020204" charset="-122"/>
                          <a:ea typeface="微软雅黑" panose="020B0503020204020204" charset="-122"/>
                        </a:rPr>
                        <a:t>Model</a:t>
                      </a:r>
                      <a:endParaRPr lang="zh-CN"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AMZ070W01RXGA/AMZ070W01RXGAD/AMZ070W01RXGAE</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display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color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brightness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Backlight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lifespan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 capacitive touch screen can be customized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CPU</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 built-in 32MB DDR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memorizer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RTC</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buzzer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Power-down data is saved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rowSpan="2">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x USB2.0 Device port, 1 x USB2.0 HOST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94640">
                <a:tc vMerge="1">
                  <a:tcPr>
                    <a:lnB cap="flat">
                      <a:noFill/>
                    </a:lnB>
                  </a:tcPr>
                </a:tc>
                <a:tc>
                  <a:txBody>
                    <a:bodyPr/>
                    <a:p>
                      <a:pPr indent="0" algn="ctr">
                        <a:buNone/>
                      </a:pPr>
                      <a:r>
                        <a:rPr lang="en-US" sz="700" b="0">
                          <a:solidFill>
                            <a:srgbClr val="FF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How to download the program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rowSpan="2">
                  <a:txBody>
                    <a:bodyPr/>
                    <a:p>
                      <a:pPr indent="0" algn="ctr">
                        <a:buNone/>
                      </a:pPr>
                      <a:r>
                        <a:rPr lang="en-US" sz="700" b="0">
                          <a:solidFill>
                            <a:srgbClr val="000000"/>
                          </a:solidFill>
                          <a:latin typeface="微软雅黑" panose="020B0503020204020204" charset="-122"/>
                          <a:ea typeface="微软雅黑" panose="020B0503020204020204" charset="-122"/>
                        </a:rPr>
                        <a:t>Communication port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RS232, RS485, RS422 choose one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RS232, RS485 can choose one of them</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Rated power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Voltage range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Power protection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Power loss is allowed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02260">
                <a:tc>
                  <a:txBody>
                    <a:bodyPr/>
                    <a:p>
                      <a:pPr indent="0" algn="ctr">
                        <a:buNone/>
                      </a:pPr>
                      <a:r>
                        <a:rPr lang="en-US" sz="700" b="0">
                          <a:solidFill>
                            <a:srgbClr val="000000"/>
                          </a:solidFill>
                          <a:latin typeface="微软雅黑" panose="020B0503020204020204" charset="-122"/>
                          <a:ea typeface="微软雅黑" panose="020B0503020204020204" charset="-122"/>
                        </a:rPr>
                        <a:t>CE&amp;ROHS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+/-15KV.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Operating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0">
                          <a:solidFill>
                            <a:srgbClr val="000000"/>
                          </a:solidFill>
                          <a:latin typeface="微软雅黑" panose="020B0503020204020204" charset="-122"/>
                          <a:ea typeface="微软雅黑" panose="020B0503020204020204" charset="-122"/>
                        </a:rPr>
                        <a:t>Storage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8" name="图片 7" descr="IMG_0882"/>
          <p:cNvPicPr>
            <a:picLocks noChangeAspect="1"/>
          </p:cNvPicPr>
          <p:nvPr/>
        </p:nvPicPr>
        <p:blipFill>
          <a:blip r:embed="rId5"/>
          <a:stretch>
            <a:fillRect/>
          </a:stretch>
        </p:blipFill>
        <p:spPr>
          <a:xfrm>
            <a:off x="491490" y="3665855"/>
            <a:ext cx="4247515" cy="28301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3863975" y="534670"/>
            <a:ext cx="7963535" cy="625284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flipV="1">
            <a:off x="3863975" y="650240"/>
            <a:ext cx="79629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17004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a:t>
            </a:r>
            <a:r>
              <a:rPr lang="en-US" sz="2000" b="1">
                <a:solidFill>
                  <a:srgbClr val="0055FB"/>
                </a:solidFill>
                <a:latin typeface="微软雅黑" panose="020B0503020204020204" charset="-122"/>
                <a:ea typeface="微软雅黑" panose="020B0503020204020204" charset="-122"/>
                <a:cs typeface="微软雅黑" panose="020B0503020204020204" charset="-122"/>
              </a:rPr>
              <a:t>01/</a:t>
            </a:r>
            <a:r>
              <a:rPr sz="2000" b="1">
                <a:solidFill>
                  <a:srgbClr val="0055FB"/>
                </a:solidFill>
                <a:latin typeface="微软雅黑" panose="020B0503020204020204" charset="-122"/>
                <a:ea typeface="微软雅黑" panose="020B0503020204020204" charset="-122"/>
                <a:cs typeface="微软雅黑" panose="020B0503020204020204" charset="-122"/>
              </a:rPr>
              <a:t>02 RLG</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37" name="图片 37" descr="组 1"/>
          <p:cNvPicPr>
            <a:picLocks noChangeAspect="1"/>
          </p:cNvPicPr>
          <p:nvPr>
            <p:custDataLst>
              <p:tags r:id="rId2"/>
            </p:custDataLst>
          </p:nvPr>
        </p:nvPicPr>
        <p:blipFill>
          <a:blip r:embed="rId3"/>
          <a:stretch>
            <a:fillRect/>
          </a:stretch>
        </p:blipFill>
        <p:spPr>
          <a:xfrm>
            <a:off x="368935" y="904240"/>
            <a:ext cx="3189605" cy="2545080"/>
          </a:xfrm>
          <a:prstGeom prst="rect">
            <a:avLst/>
          </a:prstGeom>
        </p:spPr>
      </p:pic>
      <p:graphicFrame>
        <p:nvGraphicFramePr>
          <p:cNvPr id="5" name="表格 4"/>
          <p:cNvGraphicFramePr/>
          <p:nvPr>
            <p:custDataLst>
              <p:tags r:id="rId4"/>
            </p:custDataLst>
          </p:nvPr>
        </p:nvGraphicFramePr>
        <p:xfrm>
          <a:off x="4072890" y="731520"/>
          <a:ext cx="7557770" cy="5903595"/>
        </p:xfrm>
        <a:graphic>
          <a:graphicData uri="http://schemas.openxmlformats.org/drawingml/2006/table">
            <a:tbl>
              <a:tblPr/>
              <a:tblGrid>
                <a:gridCol w="623570"/>
                <a:gridCol w="1550035"/>
                <a:gridCol w="1859915"/>
                <a:gridCol w="1756410"/>
                <a:gridCol w="1767840"/>
              </a:tblGrid>
              <a:tr h="259080">
                <a:tc>
                  <a:txBody>
                    <a:bodyPr/>
                    <a:p>
                      <a:pPr indent="0" algn="ctr">
                        <a:buNone/>
                      </a:pPr>
                      <a:r>
                        <a:rPr lang="zh-CN" sz="700" b="1">
                          <a:solidFill>
                            <a:srgbClr val="FFFFFF"/>
                          </a:solidFill>
                          <a:latin typeface="微软雅黑" panose="020B0503020204020204" charset="-122"/>
                          <a:ea typeface="微软雅黑" panose="020B0503020204020204" charset="-122"/>
                          <a:sym typeface="+mn-ea"/>
                        </a:rPr>
                        <a:t>Model</a:t>
                      </a:r>
                      <a:endParaRPr lang="zh-CN" altLang="en-US" sz="7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700" b="1">
                          <a:solidFill>
                            <a:srgbClr val="FFFFFF"/>
                          </a:solidFill>
                          <a:latin typeface="微软雅黑" panose="020B0503020204020204" charset="-122"/>
                          <a:ea typeface="微软雅黑" panose="020B0503020204020204" charset="-122"/>
                        </a:rPr>
                        <a:t>AMZ043W01RLGG</a:t>
                      </a:r>
                      <a:endParaRPr lang="en-US" altLang="en-US" sz="7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700" b="1">
                          <a:solidFill>
                            <a:srgbClr val="FFFFFF"/>
                          </a:solidFill>
                          <a:latin typeface="微软雅黑" panose="020B0503020204020204" charset="-122"/>
                          <a:ea typeface="微软雅黑" panose="020B0503020204020204" charset="-122"/>
                        </a:rPr>
                        <a:t>AMZ043W01RLG</a:t>
                      </a:r>
                      <a:endParaRPr lang="en-US" altLang="en-US" sz="7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700" b="1">
                          <a:solidFill>
                            <a:srgbClr val="FFFFFF"/>
                          </a:solidFill>
                          <a:latin typeface="微软雅黑" panose="020B0503020204020204" charset="-122"/>
                          <a:ea typeface="微软雅黑" panose="020B0503020204020204" charset="-122"/>
                        </a:rPr>
                        <a:t>AMZ043W02RLGG</a:t>
                      </a:r>
                      <a:endParaRPr lang="en-US" altLang="en-US" sz="7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700" b="1">
                          <a:solidFill>
                            <a:srgbClr val="FFFFFF"/>
                          </a:solidFill>
                          <a:latin typeface="微软雅黑" panose="020B0503020204020204" charset="-122"/>
                          <a:ea typeface="微软雅黑" panose="020B0503020204020204" charset="-122"/>
                        </a:rPr>
                        <a:t>AMZ043W02RLG</a:t>
                      </a:r>
                      <a:endParaRPr lang="en-US" altLang="en-US" sz="7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79705">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8003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9705">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970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Real-time clock built-in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Real-time clock built-in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4G</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 supported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 supported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gridSpan="4">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c hMerge="1">
                  <a:tcPr>
                    <a:lnT cap="flat">
                      <a:noFill/>
                    </a:lnT>
                    <a:lnB cap="flat">
                      <a:noFill/>
                    </a:lnB>
                  </a:tcPr>
                </a:tc>
                <a:tc hMerge="1">
                  <a:tcPr>
                    <a:lnT cap="flat">
                      <a:noFill/>
                    </a:lnT>
                    <a:lnB cap="flat">
                      <a:noFill/>
                    </a:lnB>
                  </a:tcPr>
                </a:tc>
                <a:tc hMerge="1">
                  <a:tcPr>
                    <a:lnR cap="flat">
                      <a:noFill/>
                    </a:lnR>
                    <a:lnT cap="flat">
                      <a:noFill/>
                    </a:lnT>
                    <a:lnB cap="flat">
                      <a:noFill/>
                    </a:lnB>
                  </a:tcPr>
                </a:tc>
              </a:tr>
              <a:tr h="24003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31559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gridSpan="4">
                  <a:txBody>
                    <a:bodyPr/>
                    <a:p>
                      <a:pPr indent="0" algn="ctr">
                        <a:buNone/>
                      </a:pPr>
                      <a:r>
                        <a:rPr lang="zh-CN" altLang="zh-CN" sz="700">
                          <a:solidFill>
                            <a:srgbClr val="000000"/>
                          </a:solidFill>
                          <a:latin typeface="微软雅黑" panose="020B0503020204020204" charset="-122"/>
                        </a:rPr>
                        <a:t>1 x USB 2.0 Device port</a:t>
                      </a:r>
                      <a:endParaRPr lang="zh-CN" altLang="zh-CN" sz="700">
                        <a:solidFill>
                          <a:srgbClr val="000000"/>
                        </a:solidFill>
                        <a:latin typeface="微软雅黑" panose="020B0503020204020204" charset="-122"/>
                      </a:endParaRPr>
                    </a:p>
                    <a:p>
                      <a:pPr indent="0" algn="ctr">
                        <a:buNone/>
                      </a:pPr>
                      <a:r>
                        <a:rPr lang="zh-CN" altLang="zh-CN" sz="700">
                          <a:solidFill>
                            <a:srgbClr val="000000"/>
                          </a:solidFill>
                          <a:latin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zh-CN" altLang="zh-CN" sz="70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c hMerge="1">
                  <a:tcPr marL="12700" marR="12700" marT="12700" vert="horz" anchor="ctr" anchorCtr="0">
                    <a:lnL>
                      <a:noFill/>
                    </a:lnL>
                    <a:lnR>
                      <a:noFill/>
                    </a:lnR>
                    <a:lnT cap="flat">
                      <a:noFill/>
                    </a:lnT>
                    <a:lnB cap="flat">
                      <a:noFill/>
                    </a:lnB>
                    <a:lnTlToBr>
                      <a:noFill/>
                    </a:lnTlToBr>
                    <a:lnBlToTr>
                      <a:noFill/>
                    </a:lnBlToTr>
                    <a:solidFill>
                      <a:srgbClr val="DDEBF7"/>
                    </a:solidFill>
                  </a:tcPr>
                </a:tc>
                <a:tc hMerge="1">
                  <a:tcPr marL="12700" marR="12700" marT="12700" vert="horz" anchor="ctr" anchorCtr="0">
                    <a:lnL>
                      <a:noFill/>
                    </a:lnL>
                    <a:lnR>
                      <a:noFill/>
                    </a:lnR>
                    <a:lnT cap="flat">
                      <a:noFill/>
                    </a:lnT>
                    <a:lnB cap="flat">
                      <a:noFill/>
                    </a:lnB>
                    <a:lnTlToBr>
                      <a:noFill/>
                    </a:lnTlToBr>
                    <a:lnBlToTr>
                      <a:noFill/>
                    </a:lnBlToTr>
                    <a:solidFill>
                      <a:srgbClr val="DDEBF7"/>
                    </a:solidFill>
                  </a:tcPr>
                </a:tc>
                <a:tc hMerge="1">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7178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gridSpan="4">
                  <a:txBody>
                    <a:bodyPr/>
                    <a:p>
                      <a:pPr indent="0" algn="ctr">
                        <a:buNone/>
                      </a:pPr>
                      <a:r>
                        <a:rPr lang="en-US" sz="700" b="0">
                          <a:solidFill>
                            <a:srgbClr val="000000"/>
                          </a:solidFill>
                          <a:latin typeface="微软雅黑" panose="020B0503020204020204" charset="-122"/>
                          <a:ea typeface="微软雅黑" panose="020B0503020204020204" charset="-122"/>
                        </a:rPr>
                        <a:t>不支持</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c hMerge="1">
                  <a:tcPr>
                    <a:lnT cap="flat">
                      <a:noFill/>
                    </a:lnT>
                    <a:lnB cap="flat">
                      <a:noFill/>
                    </a:lnB>
                  </a:tcPr>
                </a:tc>
                <a:tc hMerge="1">
                  <a:tcPr>
                    <a:lnT cap="flat">
                      <a:noFill/>
                    </a:lnT>
                    <a:lnB cap="flat">
                      <a:noFill/>
                    </a:lnB>
                  </a:tcPr>
                </a:tc>
                <a:tc hMerge="1">
                  <a:tcPr>
                    <a:lnR cap="flat">
                      <a:noFill/>
                    </a:lnR>
                    <a:lnT cap="flat">
                      <a:noFill/>
                    </a:lnT>
                    <a:lnB cap="flat">
                      <a:noFill/>
                    </a:lnB>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RS485</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RS485</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gridSpan="4">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c hMerge="1">
                  <a:tcPr>
                    <a:lnT cap="flat">
                      <a:noFill/>
                    </a:lnT>
                    <a:lnB cap="flat">
                      <a:noFill/>
                    </a:lnB>
                  </a:tcPr>
                </a:tc>
                <a:tc hMerge="1">
                  <a:tcPr>
                    <a:lnT cap="flat">
                      <a:noFill/>
                    </a:lnT>
                    <a:lnB cap="flat">
                      <a:noFill/>
                    </a:lnB>
                  </a:tcPr>
                </a:tc>
                <a:tc hMerge="1">
                  <a:tcPr>
                    <a:lnR cap="flat">
                      <a:noFill/>
                    </a:lnR>
                    <a:lnT cap="flat">
                      <a:noFill/>
                    </a:lnT>
                    <a:lnB cap="flat">
                      <a:noFill/>
                    </a:lnB>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gridSpan="4">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c hMerge="1">
                  <a:tcPr>
                    <a:lnT cap="flat">
                      <a:noFill/>
                    </a:lnT>
                    <a:lnB cap="flat">
                      <a:noFill/>
                    </a:lnB>
                  </a:tcPr>
                </a:tc>
                <a:tc hMerge="1">
                  <a:tcPr>
                    <a:lnT cap="flat">
                      <a:noFill/>
                    </a:lnT>
                    <a:lnB cap="flat">
                      <a:noFill/>
                    </a:lnB>
                  </a:tcPr>
                </a:tc>
                <a:tc hMerge="1">
                  <a:tcPr>
                    <a:lnR cap="flat">
                      <a:noFill/>
                    </a:lnR>
                    <a:lnT cap="flat">
                      <a:noFill/>
                    </a:lnT>
                    <a:lnB cap="flat">
                      <a:noFill/>
                    </a:lnB>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272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gridSpan="4">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+/-10KV.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c hMerge="1">
                  <a:tcPr>
                    <a:lnT cap="flat">
                      <a:noFill/>
                    </a:lnT>
                    <a:lnB cap="flat">
                      <a:noFill/>
                    </a:lnB>
                  </a:tcPr>
                </a:tc>
                <a:tc hMerge="1">
                  <a:tcPr>
                    <a:lnT cap="flat">
                      <a:noFill/>
                    </a:lnT>
                    <a:lnB cap="flat">
                      <a:noFill/>
                    </a:lnB>
                  </a:tcPr>
                </a:tc>
                <a:tc hMerge="1">
                  <a:tcPr>
                    <a:lnR cap="flat">
                      <a:noFill/>
                    </a:lnR>
                    <a:lnT cap="flat">
                      <a:noFill/>
                    </a:lnT>
                    <a:lnB cap="flat">
                      <a:noFill/>
                    </a:lnB>
                  </a:tcPr>
                </a:tc>
              </a:tr>
              <a:tr h="180340">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gridSpan="4">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c hMerge="1">
                  <a:tcPr>
                    <a:lnT cap="flat">
                      <a:noFill/>
                    </a:lnT>
                    <a:lnB cap="flat">
                      <a:noFill/>
                    </a:lnB>
                  </a:tcPr>
                </a:tc>
                <a:tc hMerge="1">
                  <a:tcPr>
                    <a:lnT cap="flat">
                      <a:noFill/>
                    </a:lnT>
                    <a:lnB cap="flat">
                      <a:noFill/>
                    </a:lnB>
                  </a:tcPr>
                </a:tc>
                <a:tc hMerge="1">
                  <a:tcPr>
                    <a:lnR cap="flat">
                      <a:noFill/>
                    </a:lnR>
                    <a:lnT cap="flat">
                      <a:noFill/>
                    </a:lnT>
                    <a:lnB cap="flat">
                      <a:noFill/>
                    </a:lnB>
                  </a:tcPr>
                </a:tc>
              </a:tr>
              <a:tr h="180975">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c gridSpan="4">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c hMerge="1">
                  <a:tcPr>
                    <a:lnT cap="flat">
                      <a:noFill/>
                    </a:lnT>
                    <a:lnB w="19050" cap="flat" cmpd="sng">
                      <a:solidFill>
                        <a:srgbClr val="0766D4"/>
                      </a:solidFill>
                      <a:prstDash val="solid"/>
                      <a:headEnd type="none" w="med" len="med"/>
                      <a:tailEnd type="none" w="med" len="med"/>
                    </a:lnB>
                  </a:tcPr>
                </a:tc>
                <a:tc hMerge="1">
                  <a:tcPr>
                    <a:lnT cap="flat">
                      <a:noFill/>
                    </a:lnT>
                    <a:lnB w="19050" cap="flat" cmpd="sng">
                      <a:solidFill>
                        <a:srgbClr val="0766D4"/>
                      </a:solidFill>
                      <a:prstDash val="solid"/>
                      <a:headEnd type="none" w="med" len="med"/>
                      <a:tailEnd type="none" w="med" len="med"/>
                    </a:lnB>
                  </a:tcPr>
                </a:tc>
                <a:tc hMerge="1">
                  <a:tcPr>
                    <a:lnR cap="flat">
                      <a:noFill/>
                    </a:lnR>
                    <a:lnT cap="flat">
                      <a:noFill/>
                    </a:lnT>
                    <a:lnB w="19050" cap="flat" cmpd="sng">
                      <a:solidFill>
                        <a:srgbClr val="0766D4"/>
                      </a:solidFill>
                      <a:prstDash val="solid"/>
                      <a:headEnd type="none" w="med" len="med"/>
                      <a:tailEnd type="none" w="med" len="med"/>
                    </a:lnB>
                  </a:tcPr>
                </a:tc>
              </a:tr>
            </a:tbl>
          </a:graphicData>
        </a:graphic>
      </p:graphicFrame>
      <p:pic>
        <p:nvPicPr>
          <p:cNvPr id="9" name="图片 8" descr="IMG_51162 拷贝"/>
          <p:cNvPicPr>
            <a:picLocks noChangeAspect="1"/>
          </p:cNvPicPr>
          <p:nvPr/>
        </p:nvPicPr>
        <p:blipFill>
          <a:blip r:embed="rId5"/>
          <a:stretch>
            <a:fillRect/>
          </a:stretch>
        </p:blipFill>
        <p:spPr>
          <a:xfrm>
            <a:off x="194945" y="3965575"/>
            <a:ext cx="3518535" cy="25342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3863975" y="974090"/>
            <a:ext cx="7963535" cy="560705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flipV="1">
            <a:off x="3863975" y="965200"/>
            <a:ext cx="79629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17004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W06 R</a:t>
            </a:r>
            <a:r>
              <a:rPr lang="en-US" sz="2000" b="1">
                <a:solidFill>
                  <a:srgbClr val="0055FB"/>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19" name="图片 19" descr="AMZ043W06RDG"/>
          <p:cNvPicPr>
            <a:picLocks noChangeAspect="1"/>
          </p:cNvPicPr>
          <p:nvPr>
            <p:custDataLst>
              <p:tags r:id="rId2"/>
            </p:custDataLst>
          </p:nvPr>
        </p:nvPicPr>
        <p:blipFill>
          <a:blip r:embed="rId3"/>
          <a:stretch>
            <a:fillRect/>
          </a:stretch>
        </p:blipFill>
        <p:spPr>
          <a:xfrm>
            <a:off x="226060" y="1057910"/>
            <a:ext cx="3507740" cy="2620645"/>
          </a:xfrm>
          <a:prstGeom prst="rect">
            <a:avLst/>
          </a:prstGeom>
        </p:spPr>
      </p:pic>
      <p:graphicFrame>
        <p:nvGraphicFramePr>
          <p:cNvPr id="3" name="表格 2"/>
          <p:cNvGraphicFramePr/>
          <p:nvPr>
            <p:custDataLst>
              <p:tags r:id="rId4"/>
            </p:custDataLst>
          </p:nvPr>
        </p:nvGraphicFramePr>
        <p:xfrm>
          <a:off x="4011930" y="1165860"/>
          <a:ext cx="7701915" cy="5353050"/>
        </p:xfrm>
        <a:graphic>
          <a:graphicData uri="http://schemas.openxmlformats.org/drawingml/2006/table">
            <a:tbl>
              <a:tblPr/>
              <a:tblGrid>
                <a:gridCol w="1138555"/>
                <a:gridCol w="3230245"/>
                <a:gridCol w="3333115"/>
              </a:tblGrid>
              <a:tr h="214630">
                <a:tc>
                  <a:txBody>
                    <a:bodyPr/>
                    <a:p>
                      <a:pPr indent="0" algn="ctr">
                        <a:buNone/>
                      </a:pPr>
                      <a:r>
                        <a:rPr lang="zh-CN" sz="800" b="1">
                          <a:solidFill>
                            <a:srgbClr val="FFFFFF"/>
                          </a:solidFill>
                          <a:latin typeface="Arial" panose="020B0604020202020204" pitchFamily="34" charset="0"/>
                          <a:ea typeface="微软雅黑" panose="020B0503020204020204" charset="-122"/>
                        </a:rPr>
                        <a:t>Model</a:t>
                      </a:r>
                      <a:endParaRPr lang="zh-CN" sz="800" b="1">
                        <a:solidFill>
                          <a:srgbClr val="FFFFFF"/>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AMZ043W06RDD</a:t>
                      </a:r>
                      <a:endParaRPr lang="en-US" altLang="en-US" sz="800" b="1">
                        <a:solidFill>
                          <a:srgbClr val="FFFFFF"/>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AMZ043W06RDE</a:t>
                      </a:r>
                      <a:endParaRPr lang="en-US" altLang="en-US" sz="800" b="1">
                        <a:solidFill>
                          <a:srgbClr val="FFFFFF"/>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4.3" TFT LCD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4.3" TFT LCD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480X272</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480X272</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260,000 colors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260,000 colors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300 cd/m</a:t>
                      </a:r>
                      <a:r>
                        <a:rPr lang="en-US" sz="700" b="0" baseline="30000">
                          <a:solidFill>
                            <a:srgbClr val="000000"/>
                          </a:solidFill>
                          <a:latin typeface="微软雅黑" panose="020B0503020204020204" charset="-122"/>
                        </a:rPr>
                        <a:t>2</a:t>
                      </a:r>
                      <a:endParaRPr lang="en-US" altLang="en-US" sz="700" b="0" baseline="3000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300 cd/m</a:t>
                      </a:r>
                      <a:r>
                        <a:rPr lang="en-US" sz="700" b="0" baseline="30000">
                          <a:solidFill>
                            <a:srgbClr val="000000"/>
                          </a:solidFill>
                          <a:latin typeface="微软雅黑" panose="020B0503020204020204" charset="-122"/>
                        </a:rPr>
                        <a:t>2</a:t>
                      </a:r>
                      <a:endParaRPr lang="en-US" altLang="en-US" sz="700" b="0" baseline="3000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LED (supports backlight adjustment)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LED (supports backlight adjustment)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20,000 hours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20,000 hours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Nor Flash</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Nor Flash</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Real-time clock built-in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Real-time clock built-in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en-US" sz="700" b="1">
                          <a:solidFill>
                            <a:srgbClr val="000000"/>
                          </a:solidFill>
                          <a:latin typeface="微软雅黑" panose="020B0503020204020204" charset="-122"/>
                        </a:rPr>
                        <a:t>buzzer</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en-US" sz="700" b="1">
                          <a:solidFill>
                            <a:srgbClr val="000000"/>
                          </a:solidFill>
                          <a:latin typeface="微软雅黑" panose="020B0503020204020204" charset="-122"/>
                        </a:rPr>
                        <a:t>Power-down data is saved</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en-US" sz="700" b="1">
                          <a:solidFill>
                            <a:srgbClr val="000000"/>
                          </a:solidFill>
                          <a:latin typeface="微软雅黑" panose="020B0503020204020204" charset="-122"/>
                        </a:rPr>
                        <a:t>USB port</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302260">
                <a:tc>
                  <a:txBody>
                    <a:bodyPr/>
                    <a:p>
                      <a:pPr indent="0" algn="ctr">
                        <a:buNone/>
                      </a:pPr>
                      <a:r>
                        <a:rPr lang="en-US" sz="700" b="1">
                          <a:solidFill>
                            <a:srgbClr val="000000"/>
                          </a:solidFill>
                          <a:latin typeface="微软雅黑" panose="020B0503020204020204" charset="-122"/>
                        </a:rPr>
                        <a:t>How to download the program</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en-US" sz="700" b="1">
                          <a:solidFill>
                            <a:srgbClr val="000000"/>
                          </a:solidFill>
                          <a:latin typeface="微软雅黑" panose="020B0503020204020204" charset="-122"/>
                        </a:rPr>
                        <a:t>flash drive</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en-US" sz="700" b="1">
                          <a:solidFill>
                            <a:srgbClr val="000000"/>
                          </a:solidFill>
                          <a:latin typeface="微软雅黑" panose="020B0503020204020204" charset="-122"/>
                        </a:rPr>
                        <a:t>Communication port</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a:solidFill>
                            <a:srgbClr val="000000"/>
                          </a:solidFill>
                          <a:latin typeface="Arial" panose="020B0604020202020204" pitchFamily="34" charset="0"/>
                          <a:ea typeface="微软雅黑" panose="020B0503020204020204" charset="-122"/>
                        </a:rPr>
                        <a:t>1 serial port, serial port 1: support RS485</a:t>
                      </a:r>
                      <a:endParaRPr lang="zh-CN" sz="70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a:solidFill>
                            <a:srgbClr val="000000"/>
                          </a:solidFill>
                          <a:latin typeface="Arial" panose="020B0604020202020204" pitchFamily="34" charset="0"/>
                          <a:ea typeface="微软雅黑" panose="020B0503020204020204" charset="-122"/>
                        </a:rPr>
                        <a:t>1 serial port, serial port 1: support RS232</a:t>
                      </a:r>
                      <a:endParaRPr lang="zh-CN" sz="70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en-US" sz="700" b="1">
                          <a:solidFill>
                            <a:srgbClr val="000000"/>
                          </a:solidFill>
                          <a:latin typeface="微软雅黑" panose="020B0503020204020204" charset="-122"/>
                        </a:rPr>
                        <a:t>Rated power</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＜2W</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＜2W</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en-US" sz="700" b="1">
                          <a:solidFill>
                            <a:srgbClr val="000000"/>
                          </a:solidFill>
                          <a:latin typeface="微软雅黑" panose="020B0503020204020204" charset="-122"/>
                        </a:rPr>
                        <a:t>Voltage range</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en-US" sz="700" b="1">
                          <a:solidFill>
                            <a:srgbClr val="000000"/>
                          </a:solidFill>
                          <a:latin typeface="微软雅黑" panose="020B0503020204020204" charset="-122"/>
                        </a:rPr>
                        <a:t>Power protection</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4630">
                <a:tc>
                  <a:txBody>
                    <a:bodyPr/>
                    <a:p>
                      <a:pPr indent="0" algn="ctr">
                        <a:buNone/>
                      </a:pPr>
                      <a:r>
                        <a:rPr lang="en-US" sz="700" b="1">
                          <a:solidFill>
                            <a:srgbClr val="000000"/>
                          </a:solidFill>
                          <a:latin typeface="微软雅黑" panose="020B0503020204020204" charset="-122"/>
                        </a:rPr>
                        <a:t>Power loss is allowed</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en-US" sz="700" b="1">
                          <a:solidFill>
                            <a:srgbClr val="000000"/>
                          </a:solidFill>
                          <a:latin typeface="微软雅黑" panose="020B0503020204020204" charset="-122"/>
                        </a:rPr>
                        <a:t>CE&amp;ROHS</a:t>
                      </a:r>
                      <a:endParaRPr lang="en-US" alt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gridSpan="2">
                  <a:txBody>
                    <a:bodyPr/>
                    <a:p>
                      <a:pPr indent="0" algn="ctr">
                        <a:buNone/>
                      </a:pPr>
                      <a:r>
                        <a:rPr lang="en-US" sz="700" b="0">
                          <a:solidFill>
                            <a:srgbClr val="000000"/>
                          </a:solidFill>
                          <a:latin typeface="微软雅黑" panose="020B0503020204020204" charset="-122"/>
                        </a:rPr>
                        <a:t>Comply with EN61000-6-2:2005 and EN61000-6-4:2007 standards; Lightning surge +/-3KV, swarm pulse +/-3KV; Electrostatic contact discharge +/-4KV; Electrostatic air discharge +/-4KV.</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hMerge="1">
                  <a:tcPr>
                    <a:lnR w="6350" cap="flat" cmpd="sng">
                      <a:solidFill>
                        <a:srgbClr val="FFFFFF"/>
                      </a:solidFill>
                      <a:prstDash val="solid"/>
                      <a:headEnd type="none" w="med" len="med"/>
                      <a:tailEnd type="none" w="med" len="med"/>
                    </a:lnR>
                    <a:lnT cap="flat">
                      <a:noFill/>
                    </a:lnT>
                    <a:lnB cap="flat">
                      <a:noFill/>
                    </a:lnB>
                  </a:tcPr>
                </a:tc>
              </a:tr>
              <a:tr h="214630">
                <a:tc>
                  <a:txBody>
                    <a:bodyPr/>
                    <a:p>
                      <a:pPr indent="0" algn="ctr">
                        <a:buNone/>
                      </a:pPr>
                      <a:r>
                        <a:rPr lang="en-US" sz="700" b="1">
                          <a:solidFill>
                            <a:srgbClr val="000000"/>
                          </a:solidFill>
                          <a:latin typeface="微软雅黑" panose="020B0503020204020204" charset="-122"/>
                        </a:rPr>
                        <a:t>Operating temperature</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4630">
                <a:tc>
                  <a:txBody>
                    <a:bodyPr/>
                    <a:p>
                      <a:pPr indent="0" algn="ctr">
                        <a:buNone/>
                      </a:pPr>
                      <a:r>
                        <a:rPr lang="en-US" sz="700" b="1">
                          <a:solidFill>
                            <a:srgbClr val="000000"/>
                          </a:solidFill>
                          <a:latin typeface="微软雅黑" panose="020B0503020204020204" charset="-122"/>
                        </a:rPr>
                        <a:t>Storage temperature</a:t>
                      </a:r>
                      <a:endParaRPr 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r>
            </a:tbl>
          </a:graphicData>
        </a:graphic>
      </p:graphicFrame>
      <p:pic>
        <p:nvPicPr>
          <p:cNvPr id="6" name="图片 5" descr="44444"/>
          <p:cNvPicPr>
            <a:picLocks noChangeAspect="1"/>
          </p:cNvPicPr>
          <p:nvPr/>
        </p:nvPicPr>
        <p:blipFill>
          <a:blip r:embed="rId5"/>
          <a:stretch>
            <a:fillRect/>
          </a:stretch>
        </p:blipFill>
        <p:spPr>
          <a:xfrm>
            <a:off x="226060" y="4004310"/>
            <a:ext cx="3549650" cy="2213610"/>
          </a:xfrm>
          <a:prstGeom prst="rect">
            <a:avLst/>
          </a:prstGeom>
          <a:effectLst>
            <a:reflection blurRad="6350" stA="38000" endA="300" endPos="8000" dir="5400000"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3863975" y="974090"/>
            <a:ext cx="7963535" cy="558292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flipV="1">
            <a:off x="3863975" y="965200"/>
            <a:ext cx="79629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170045"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AMZ 043 W06 R</a:t>
            </a:r>
            <a:r>
              <a:rPr lang="en-US" sz="2000" b="1">
                <a:solidFill>
                  <a:srgbClr val="0055FB"/>
                </a:solidFill>
                <a:latin typeface="微软雅黑" panose="020B0503020204020204" charset="-122"/>
                <a:ea typeface="微软雅黑" panose="020B0503020204020204" charset="-122"/>
                <a:cs typeface="微软雅黑" panose="020B0503020204020204" charset="-122"/>
              </a:rPr>
              <a:t>PG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2" name="图片 3" descr="AMZ043W06RPGA"/>
          <p:cNvPicPr>
            <a:picLocks noChangeAspect="1"/>
          </p:cNvPicPr>
          <p:nvPr>
            <p:custDataLst>
              <p:tags r:id="rId2"/>
            </p:custDataLst>
          </p:nvPr>
        </p:nvPicPr>
        <p:blipFill>
          <a:blip r:embed="rId3"/>
          <a:stretch>
            <a:fillRect/>
          </a:stretch>
        </p:blipFill>
        <p:spPr>
          <a:xfrm>
            <a:off x="173355" y="1004570"/>
            <a:ext cx="3448685" cy="2576195"/>
          </a:xfrm>
          <a:prstGeom prst="rect">
            <a:avLst/>
          </a:prstGeom>
        </p:spPr>
      </p:pic>
      <p:graphicFrame>
        <p:nvGraphicFramePr>
          <p:cNvPr id="5" name="表格 4"/>
          <p:cNvGraphicFramePr/>
          <p:nvPr>
            <p:custDataLst>
              <p:tags r:id="rId4"/>
            </p:custDataLst>
          </p:nvPr>
        </p:nvGraphicFramePr>
        <p:xfrm>
          <a:off x="3983990" y="1165860"/>
          <a:ext cx="7709535" cy="5135880"/>
        </p:xfrm>
        <a:graphic>
          <a:graphicData uri="http://schemas.openxmlformats.org/drawingml/2006/table">
            <a:tbl>
              <a:tblPr/>
              <a:tblGrid>
                <a:gridCol w="1139190"/>
                <a:gridCol w="3234055"/>
                <a:gridCol w="3336290"/>
              </a:tblGrid>
              <a:tr h="213995">
                <a:tc>
                  <a:txBody>
                    <a:bodyPr/>
                    <a:p>
                      <a:pPr indent="0" algn="ctr">
                        <a:buNone/>
                      </a:pPr>
                      <a:r>
                        <a:rPr lang="zh-CN" sz="800" b="1">
                          <a:solidFill>
                            <a:srgbClr val="FFFFFF"/>
                          </a:solidFill>
                          <a:latin typeface="Arial" panose="020B0604020202020204" pitchFamily="34" charset="0"/>
                          <a:ea typeface="微软雅黑" panose="020B0503020204020204" charset="-122"/>
                          <a:sym typeface="+mn-ea"/>
                        </a:rPr>
                        <a:t>Model</a:t>
                      </a:r>
                      <a:endParaRPr lang="zh-CN" altLang="en-US" sz="800" b="1">
                        <a:solidFill>
                          <a:srgbClr val="FFFFFF"/>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AMZ043W06RPGE</a:t>
                      </a:r>
                      <a:endParaRPr lang="en-US" altLang="en-US" sz="800" b="1">
                        <a:solidFill>
                          <a:srgbClr val="FFFFFF"/>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AMZ043W06RPGD</a:t>
                      </a:r>
                      <a:endParaRPr lang="en-US" altLang="en-US" sz="800" b="1">
                        <a:solidFill>
                          <a:srgbClr val="FFFFFF"/>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2C76DB"/>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display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4.3" TFT LCD</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4.3" TFT LCD</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Resolution (Px)</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480X272</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480X272</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color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260,000 colors</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260,000 colors</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300 cd/m</a:t>
                      </a:r>
                      <a:r>
                        <a:rPr lang="en-US" sz="700" b="0" baseline="30000">
                          <a:solidFill>
                            <a:srgbClr val="000000"/>
                          </a:solidFill>
                          <a:latin typeface="微软雅黑" panose="020B0503020204020204" charset="-122"/>
                        </a:rPr>
                        <a:t>2</a:t>
                      </a:r>
                      <a:endParaRPr lang="en-US" altLang="en-US" sz="700" b="0" baseline="3000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300 cd/m</a:t>
                      </a:r>
                      <a:r>
                        <a:rPr lang="en-US" sz="700" b="0" baseline="30000">
                          <a:solidFill>
                            <a:srgbClr val="000000"/>
                          </a:solidFill>
                          <a:latin typeface="微软雅黑" panose="020B0503020204020204" charset="-122"/>
                        </a:rPr>
                        <a:t>2</a:t>
                      </a:r>
                      <a:endParaRPr lang="en-US" altLang="en-US" sz="700" b="0" baseline="3000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LED (supports backlight adjustment)</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LED (supports backlight adjustment)</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LED lifespan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20,000 hours</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20,000 hours</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touch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en-US" sz="700" b="1">
                          <a:solidFill>
                            <a:srgbClr val="000000"/>
                          </a:solidFill>
                          <a:latin typeface="微软雅黑" panose="020B0503020204020204" charset="-122"/>
                        </a:rPr>
                        <a:t>CPU</a:t>
                      </a:r>
                      <a:endParaRPr lang="en-US" altLang="en-US" sz="700" b="1">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memorizer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Nor Flash</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Nor Flash</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en-US" sz="700" b="1">
                          <a:solidFill>
                            <a:srgbClr val="000000"/>
                          </a:solidFill>
                          <a:latin typeface="微软雅黑" panose="020B0503020204020204" charset="-122"/>
                        </a:rPr>
                        <a:t>RTC</a:t>
                      </a:r>
                      <a:endParaRPr lang="en-US" altLang="en-US" sz="700" b="1">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Real-time clock built-in</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Real-time clock built-in</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buzzer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Power-down data is saved</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USB port</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How to download the program</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flash drive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Communication port</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a:solidFill>
                            <a:srgbClr val="000000"/>
                          </a:solidFill>
                          <a:latin typeface="Arial" panose="020B0604020202020204" pitchFamily="34" charset="0"/>
                          <a:ea typeface="微软雅黑" panose="020B0503020204020204" charset="-122"/>
                        </a:rPr>
                        <a:t>1 serial port, serial port 1: support RS232</a:t>
                      </a:r>
                      <a:endParaRPr lang="zh-CN" sz="70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a:solidFill>
                            <a:srgbClr val="000000"/>
                          </a:solidFill>
                          <a:latin typeface="Arial" panose="020B0604020202020204" pitchFamily="34" charset="0"/>
                          <a:ea typeface="微软雅黑" panose="020B0503020204020204" charset="-122"/>
                        </a:rPr>
                        <a:t>1 serial port, serial port 1: support RS485</a:t>
                      </a:r>
                      <a:endParaRPr lang="zh-CN" sz="70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Rated power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＜2W</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＜2W</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Ratdebauer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Power protection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Power loss is allowed</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en-US" sz="700" b="1">
                          <a:solidFill>
                            <a:srgbClr val="000000"/>
                          </a:solidFill>
                          <a:latin typeface="微软雅黑" panose="020B0503020204020204" charset="-122"/>
                        </a:rPr>
                        <a:t>CE&amp;ROHS</a:t>
                      </a:r>
                      <a:endParaRPr lang="en-US" altLang="en-US" sz="700" b="1">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noFill/>
                  </a:tcPr>
                </a:tc>
                <a:tc gridSpan="2">
                  <a:txBody>
                    <a:bodyPr/>
                    <a:p>
                      <a:pPr indent="0" algn="ctr">
                        <a:buNone/>
                      </a:pPr>
                      <a:r>
                        <a:rPr lang="en-US" sz="700" b="0">
                          <a:solidFill>
                            <a:srgbClr val="000000"/>
                          </a:solidFill>
                          <a:latin typeface="微软雅黑" panose="020B0503020204020204" charset="-122"/>
                        </a:rPr>
                        <a:t>Comply with EN61000-6-2:2005 and EN61000-6-4:2007 standards; Lightning surge +/-3KV, swarm pulse +/-3KV; Electrostatic contact discharge +/-4KV; Electrostatic air discharge +/-4KV.</a:t>
                      </a:r>
                      <a:endParaRPr 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noFill/>
                  </a:tcPr>
                </a:tc>
                <a:tc hMerge="1">
                  <a:tcPr>
                    <a:lnR cap="flat">
                      <a:noFill/>
                    </a:lnR>
                    <a:lnT cap="flat">
                      <a:noFill/>
                    </a:lnT>
                    <a:lnB cap="flat">
                      <a:noFill/>
                    </a:lnB>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Operating temperature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3995">
                <a:tc>
                  <a:txBody>
                    <a:bodyPr/>
                    <a:p>
                      <a:pPr indent="0" algn="ctr">
                        <a:buNone/>
                      </a:pPr>
                      <a:r>
                        <a:rPr lang="zh-CN" sz="700" b="1">
                          <a:solidFill>
                            <a:srgbClr val="000000"/>
                          </a:solidFill>
                          <a:latin typeface="Arial" panose="020B0604020202020204" pitchFamily="34" charset="0"/>
                          <a:ea typeface="微软雅黑" panose="020B0503020204020204" charset="-122"/>
                        </a:rPr>
                        <a:t>Storage temperature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w="19050" cap="flat" cmpd="sng">
                      <a:solidFill>
                        <a:srgbClr val="2C76DB"/>
                      </a:solidFill>
                      <a:prstDash val="solid"/>
                      <a:headEnd type="none" w="med" len="med"/>
                      <a:tailEnd type="none" w="med" len="med"/>
                    </a:lnB>
                    <a:lnTlToBr>
                      <a:noFill/>
                    </a:lnTlToBr>
                    <a:lnBlToTr>
                      <a:noFill/>
                    </a:lnBlToTr>
                    <a:noFill/>
                  </a:tcPr>
                </a:tc>
              </a:tr>
            </a:tbl>
          </a:graphicData>
        </a:graphic>
      </p:graphicFrame>
      <p:pic>
        <p:nvPicPr>
          <p:cNvPr id="6" name="图片 5" descr="组1111 1"/>
          <p:cNvPicPr>
            <a:picLocks noChangeAspect="1"/>
          </p:cNvPicPr>
          <p:nvPr/>
        </p:nvPicPr>
        <p:blipFill>
          <a:blip r:embed="rId5"/>
          <a:stretch>
            <a:fillRect/>
          </a:stretch>
        </p:blipFill>
        <p:spPr>
          <a:xfrm>
            <a:off x="173355" y="4057015"/>
            <a:ext cx="3418840" cy="2120265"/>
          </a:xfrm>
          <a:prstGeom prst="rect">
            <a:avLst/>
          </a:prstGeom>
          <a:effectLst>
            <a:reflection blurRad="6350" stA="36000" endA="300" endPos="16000" dir="5400000" sy="-100000" algn="bl" rotWithShape="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528310" y="974090"/>
            <a:ext cx="5909310" cy="563816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528310" y="974090"/>
            <a:ext cx="590931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706755"/>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AMZ 070 W01 R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sz="2000" b="1">
              <a:solidFill>
                <a:srgbClr val="0055FB"/>
              </a:solidFill>
              <a:latin typeface="微软雅黑" panose="020B0503020204020204" charset="-122"/>
              <a:ea typeface="微软雅黑" panose="020B0503020204020204" charset="-122"/>
              <a:cs typeface="微软雅黑" panose="020B0503020204020204" charset="-122"/>
            </a:endParaRPr>
          </a:p>
          <a:p>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68" name="图片 68" descr="00主界1面"/>
          <p:cNvPicPr>
            <a:picLocks noChangeAspect="1"/>
          </p:cNvPicPr>
          <p:nvPr>
            <p:custDataLst>
              <p:tags r:id="rId2"/>
            </p:custDataLst>
          </p:nvPr>
        </p:nvPicPr>
        <p:blipFill>
          <a:blip r:embed="rId3"/>
          <a:stretch>
            <a:fillRect/>
          </a:stretch>
        </p:blipFill>
        <p:spPr>
          <a:xfrm>
            <a:off x="1153795" y="974090"/>
            <a:ext cx="3476625" cy="2546985"/>
          </a:xfrm>
          <a:prstGeom prst="rect">
            <a:avLst/>
          </a:prstGeom>
          <a:effectLst>
            <a:reflection blurRad="6350" stA="41000" endA="300" endPos="12000" dir="5400000" sy="-100000" algn="bl" rotWithShape="0"/>
          </a:effectLst>
        </p:spPr>
      </p:pic>
      <p:graphicFrame>
        <p:nvGraphicFramePr>
          <p:cNvPr id="2" name="表格 1"/>
          <p:cNvGraphicFramePr/>
          <p:nvPr>
            <p:custDataLst>
              <p:tags r:id="rId4"/>
            </p:custDataLst>
          </p:nvPr>
        </p:nvGraphicFramePr>
        <p:xfrm>
          <a:off x="5702935" y="1231900"/>
          <a:ext cx="5548630" cy="5034915"/>
        </p:xfrm>
        <a:graphic>
          <a:graphicData uri="http://schemas.openxmlformats.org/drawingml/2006/table">
            <a:tbl>
              <a:tblPr/>
              <a:tblGrid>
                <a:gridCol w="1355090"/>
                <a:gridCol w="4193540"/>
              </a:tblGrid>
              <a:tr h="281305">
                <a:tc>
                  <a:txBody>
                    <a:bodyPr/>
                    <a:p>
                      <a:pPr indent="0" algn="ctr">
                        <a:buNone/>
                      </a:pPr>
                      <a:r>
                        <a:rPr lang="zh-CN" sz="800" b="1">
                          <a:solidFill>
                            <a:srgbClr val="FFFFFF"/>
                          </a:solidFill>
                          <a:latin typeface="Arial" panose="020B0604020202020204" pitchFamily="34" charset="0"/>
                          <a:ea typeface="微软雅黑" panose="020B0503020204020204" charset="-122"/>
                          <a:sym typeface="+mn-ea"/>
                        </a:rPr>
                        <a:t>Model</a:t>
                      </a:r>
                      <a:endParaRPr lang="zh-CN"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AMZ070W01R</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0340">
                <a:tc>
                  <a:txBody>
                    <a:bodyPr/>
                    <a:p>
                      <a:pPr indent="0" algn="ctr">
                        <a:buNone/>
                      </a:pPr>
                      <a:r>
                        <a:rPr lang="zh-CN" sz="700" b="1">
                          <a:solidFill>
                            <a:srgbClr val="000000"/>
                          </a:solidFill>
                          <a:latin typeface="Arial" panose="020B0604020202020204" pitchFamily="34" charset="0"/>
                          <a:ea typeface="微软雅黑" panose="020B0503020204020204" charset="-122"/>
                        </a:rPr>
                        <a:t>display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Arial" panose="020B0604020202020204" pitchFamily="34" charset="0"/>
                          <a:ea typeface="微软雅黑" panose="020B0503020204020204" charset="-122"/>
                        </a:rPr>
                        <a:t>Resolution (Px)</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Arial" panose="020B0604020202020204" pitchFamily="34" charset="0"/>
                          <a:ea typeface="微软雅黑" panose="020B0503020204020204" charset="-122"/>
                        </a:rPr>
                        <a:t>color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9705">
                <a:tc>
                  <a:txBody>
                    <a:bodyPr/>
                    <a:p>
                      <a:pPr indent="0" algn="ctr">
                        <a:buNone/>
                      </a:pPr>
                      <a:r>
                        <a:rPr lang="zh-CN" sz="700" b="1">
                          <a:solidFill>
                            <a:srgbClr val="000000"/>
                          </a:solidFill>
                          <a:latin typeface="Arial" panose="020B0604020202020204" pitchFamily="34" charset="0"/>
                          <a:ea typeface="微软雅黑" panose="020B0503020204020204" charset="-122"/>
                        </a:rPr>
                        <a:t>LED lifespan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1">
                          <a:solidFill>
                            <a:srgbClr val="000000"/>
                          </a:solidFill>
                          <a:latin typeface="Arial" panose="020B0604020202020204" pitchFamily="34" charset="0"/>
                          <a:ea typeface="微软雅黑" panose="020B0503020204020204" charset="-122"/>
                        </a:rPr>
                        <a:t>touch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 capacitive touch screen can be customized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975">
                <a:tc>
                  <a:txBody>
                    <a:bodyPr/>
                    <a:p>
                      <a:pPr indent="0" algn="ctr">
                        <a:buNone/>
                      </a:pPr>
                      <a:r>
                        <a:rPr lang="en-US" sz="700" b="1">
                          <a:solidFill>
                            <a:srgbClr val="000000"/>
                          </a:solidFill>
                          <a:latin typeface="微软雅黑" panose="020B0503020204020204" charset="-122"/>
                        </a:rPr>
                        <a:t>CPU</a:t>
                      </a:r>
                      <a:endParaRPr lang="en-US" altLang="en-US" sz="700" b="1">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 built-in 32MB DDR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79705">
                <a:tc>
                  <a:txBody>
                    <a:bodyPr/>
                    <a:p>
                      <a:pPr indent="0" algn="ctr">
                        <a:buNone/>
                      </a:pPr>
                      <a:r>
                        <a:rPr lang="zh-CN" sz="700" b="1">
                          <a:solidFill>
                            <a:srgbClr val="000000"/>
                          </a:solidFill>
                          <a:latin typeface="Arial" panose="020B0604020202020204" pitchFamily="34" charset="0"/>
                          <a:ea typeface="微软雅黑" panose="020B0503020204020204" charset="-122"/>
                        </a:rPr>
                        <a:t>memorizer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rPr>
                        <a:t>RTC</a:t>
                      </a:r>
                      <a:endParaRPr lang="en-US" altLang="en-US" sz="700" b="1">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975">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79705">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rowSpan="2">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x USB2.0 Device port, 1 x USB2.0 HOST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47015">
                <a:tc vMerge="1">
                  <a:tcPr>
                    <a:lnB cap="flat">
                      <a:noFill/>
                    </a:lnB>
                  </a:tcPr>
                </a:tc>
                <a:tc>
                  <a:txBody>
                    <a:bodyPr/>
                    <a:p>
                      <a:pPr indent="0" algn="ctr">
                        <a:buNone/>
                      </a:pPr>
                      <a:r>
                        <a:rPr lang="en-US" sz="700" b="0">
                          <a:solidFill>
                            <a:srgbClr val="FF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rowSpan="2">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RS232, RS485, RS422 choose one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RS232, RS485 optional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Voltage range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0035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+/-15KV.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5" name="图片 4" descr="070"/>
          <p:cNvPicPr>
            <a:picLocks noChangeAspect="1"/>
          </p:cNvPicPr>
          <p:nvPr/>
        </p:nvPicPr>
        <p:blipFill>
          <a:blip r:embed="rId5"/>
          <a:stretch>
            <a:fillRect/>
          </a:stretch>
        </p:blipFill>
        <p:spPr>
          <a:xfrm>
            <a:off x="522605" y="3521075"/>
            <a:ext cx="4723130" cy="34296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资源 3"/>
          <p:cNvPicPr/>
          <p:nvPr/>
        </p:nvPicPr>
        <p:blipFill>
          <a:blip r:embed="rId1"/>
          <a:stretch>
            <a:fillRect/>
          </a:stretch>
        </p:blipFill>
        <p:spPr>
          <a:xfrm flipH="1">
            <a:off x="0" y="245745"/>
            <a:ext cx="36000" cy="360000"/>
          </a:xfrm>
          <a:prstGeom prst="rect">
            <a:avLst/>
          </a:prstGeom>
        </p:spPr>
      </p:pic>
      <p:sp>
        <p:nvSpPr>
          <p:cNvPr id="13" name="文本框 12"/>
          <p:cNvSpPr txBox="1"/>
          <p:nvPr>
            <p:custDataLst>
              <p:tags r:id="rId2"/>
            </p:custDataLst>
          </p:nvPr>
        </p:nvSpPr>
        <p:spPr>
          <a:xfrm>
            <a:off x="63500" y="179705"/>
            <a:ext cx="1416050" cy="491490"/>
          </a:xfrm>
          <a:prstGeom prst="rect">
            <a:avLst/>
          </a:prstGeom>
          <a:noFill/>
        </p:spPr>
        <p:txBody>
          <a:bodyPr wrap="square" rtlCol="0">
            <a:spAutoFit/>
          </a:bodyPr>
          <a:p>
            <a:pPr lvl="0" indent="0" algn="ctr" fontAlgn="ctr">
              <a:lnSpc>
                <a:spcPct val="130000"/>
              </a:lnSpc>
              <a:spcBef>
                <a:spcPts val="1000"/>
              </a:spcBef>
              <a:spcAft>
                <a:spcPts val="0"/>
              </a:spcAft>
              <a:buSzPct val="100000"/>
              <a:buFont typeface="Wingdings" panose="05000000000000000000" charset="0"/>
              <a:buNone/>
            </a:pPr>
            <a:r>
              <a:rPr lang="zh-CN" altLang="en-US" sz="2000" b="1">
                <a:solidFill>
                  <a:srgbClr val="0055FB"/>
                </a:solidFill>
                <a:uFillTx/>
                <a:latin typeface="Arial" panose="020B0604020202020204" pitchFamily="34" charset="0"/>
                <a:ea typeface="微软雅黑" panose="020B0503020204020204" charset="-122"/>
                <a:sym typeface="Arial" panose="020B0604020202020204" pitchFamily="34" charset="0"/>
              </a:rPr>
              <a:t>About us</a:t>
            </a:r>
            <a:endParaRPr lang="en-US" altLang="zh-CN" sz="2000" b="1">
              <a:ln w="22225">
                <a:noFill/>
                <a:prstDash val="solid"/>
              </a:ln>
              <a:solidFill>
                <a:srgbClr val="0055FB"/>
              </a:solidFill>
              <a:latin typeface="微软雅黑" panose="020B0503020204020204" charset="-122"/>
              <a:cs typeface="微软雅黑" panose="020B0503020204020204" charset="-122"/>
              <a:sym typeface="+mn-ea"/>
            </a:endParaRPr>
          </a:p>
        </p:txBody>
      </p:sp>
      <p:sp>
        <p:nvSpPr>
          <p:cNvPr id="5" name="矩形 4"/>
          <p:cNvSpPr/>
          <p:nvPr>
            <p:custDataLst>
              <p:tags r:id="rId3"/>
            </p:custDataLst>
          </p:nvPr>
        </p:nvSpPr>
        <p:spPr>
          <a:xfrm>
            <a:off x="624205" y="883285"/>
            <a:ext cx="10960100" cy="434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7"/>
          <p:cNvSpPr>
            <a:spLocks noGrp="1"/>
          </p:cNvSpPr>
          <p:nvPr>
            <p:ph type="body" idx="4294967295"/>
            <p:custDataLst>
              <p:tags r:id="rId4"/>
            </p:custDataLst>
          </p:nvPr>
        </p:nvSpPr>
        <p:spPr>
          <a:xfrm>
            <a:off x="658495" y="845185"/>
            <a:ext cx="10885170" cy="4457700"/>
          </a:xfrm>
        </p:spPr>
        <p:txBody>
          <a:bodyPr vert="horz" lIns="90000" tIns="46800" rIns="82550" bIns="46800" rtlCol="0" anchor="t">
            <a:normAutofit fontScale="25000"/>
          </a:bodyPr>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sz="24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just">
              <a:lnSpc>
                <a:spcPct val="150000"/>
              </a:lnSpc>
              <a:buClrTx/>
              <a:buSzTx/>
            </a:pPr>
            <a:r>
              <a:rPr lang="en-US" altLang="zh-CN" sz="4800" dirty="0">
                <a:solidFill>
                  <a:srgbClr val="262626"/>
                </a:solidFill>
                <a:latin typeface="微软雅黑" panose="020B0503020204020204" charset="-122"/>
                <a:cs typeface="微软雅黑" panose="020B0503020204020204" charset="-122"/>
                <a:sym typeface="宋体" panose="02010600030101010101" pitchFamily="2" charset="-122"/>
              </a:rPr>
              <a:t>    </a:t>
            </a:r>
            <a:r>
              <a:rPr lang="zh-CN" altLang="en-US" sz="4000">
                <a:sym typeface="+mn-ea"/>
              </a:rPr>
              <a:t>Shenzhen Kinseal Intelligent Control Technology Co., Ltd. is a technology-driven enterprise specializing in the development, production, and sales of industrial serial screens, human-machine interfaces (HMIs), and display terminals. Established with a commitment to market-oriented innovation, we strive to deliver a wide range of HMI products, solutions, and services tailored to meet diverse customer needs. Our products have been widely adopted in numerous fields, including industrial automation equipment, medical devices, transportation, instrumentation, HVAC systems, air purification, and consumer electronics.</a:t>
            </a:r>
            <a:endParaRPr lang="zh-CN" altLang="en-US" sz="4000"/>
          </a:p>
          <a:p>
            <a:pPr lvl="0" algn="just">
              <a:lnSpc>
                <a:spcPct val="150000"/>
              </a:lnSpc>
              <a:buClrTx/>
              <a:buSzTx/>
            </a:pPr>
            <a:r>
              <a:rPr lang="zh-CN" altLang="en-US" sz="4000">
                <a:sym typeface="+mn-ea"/>
              </a:rPr>
              <a:t>Over the years, Kinseal has made significant strides in technology and market development. We have accumulated a robust portfolio of intellectual property, which includes 8 software copyrights, 10 utility model patents, and 6 invention patents (with 3 granted, 2 under substantive examination, and 1 under review). These achievements underscore our dedication to innovation and quality.</a:t>
            </a:r>
            <a:endParaRPr lang="zh-CN" altLang="en-US" sz="4000"/>
          </a:p>
          <a:p>
            <a:pPr lvl="0" algn="just">
              <a:lnSpc>
                <a:spcPct val="150000"/>
              </a:lnSpc>
              <a:buClrTx/>
              <a:buSzTx/>
            </a:pPr>
            <a:r>
              <a:rPr lang="zh-CN" altLang="en-US" sz="4000">
                <a:sym typeface="+mn-ea"/>
              </a:rPr>
              <a:t>In recognition of our technological advancements and market impact, Kinseal was designated as a National High-Tech Enterprise in 2018 and successfully passed the high-tech enterprise re-evaluation in 2021. We have also attained ISO9001 quality management system certification in 2021, ensuring our commitment to quality standards, and ISO14000 environmental management system certification in 2022, reflecting our dedication to sustainable practices. In 2023, our innovative capabilities were further acknowledged when we were named an Innovative Enterprise and a Specialized and New Enterprise.</a:t>
            </a:r>
            <a:endParaRPr lang="zh-CN" altLang="en-US" sz="4000"/>
          </a:p>
          <a:p>
            <a:pPr lvl="0" algn="just">
              <a:lnSpc>
                <a:spcPct val="150000"/>
              </a:lnSpc>
              <a:buClrTx/>
              <a:buSzTx/>
            </a:pPr>
            <a:r>
              <a:rPr lang="zh-CN" altLang="en-US" sz="4000">
                <a:sym typeface="+mn-ea"/>
              </a:rPr>
              <a:t>Our mission at Kinseal is to harness the power of technology to create value for our customers and make meaningful contributions to society. We are unwavering in our pursuit of excellence in smart display terminal development, continuously enhancing product quality and service levels to meet and exceed industry standards. Our customer-centric approach drives us to innovate and deliver solutions that not only meet the current。</a:t>
            </a:r>
            <a:endParaRPr lang="zh-CN" altLang="en-US" sz="4000" dirty="0">
              <a:solidFill>
                <a:srgbClr val="262626"/>
              </a:solidFill>
              <a:latin typeface="微软雅黑" panose="020B0503020204020204" charset="-122"/>
              <a:cs typeface="微软雅黑" panose="020B0503020204020204" charset="-122"/>
              <a:sym typeface="宋体" panose="02010600030101010101" pitchFamily="2" charset="-122"/>
            </a:endParaRPr>
          </a:p>
        </p:txBody>
      </p:sp>
      <p:pic>
        <p:nvPicPr>
          <p:cNvPr id="39" name="图片 39" descr="IMG_0481"/>
          <p:cNvPicPr>
            <a:picLocks noChangeAspect="1"/>
          </p:cNvPicPr>
          <p:nvPr>
            <p:custDataLst>
              <p:tags r:id="rId5"/>
            </p:custDataLst>
          </p:nvPr>
        </p:nvPicPr>
        <p:blipFill>
          <a:blip r:embed="rId6"/>
          <a:stretch>
            <a:fillRect/>
          </a:stretch>
        </p:blipFill>
        <p:spPr>
          <a:xfrm>
            <a:off x="9849485" y="5348605"/>
            <a:ext cx="1735455" cy="1230630"/>
          </a:xfrm>
          <a:prstGeom prst="rect">
            <a:avLst/>
          </a:prstGeom>
        </p:spPr>
      </p:pic>
      <p:pic>
        <p:nvPicPr>
          <p:cNvPr id="41" name="图片 41" descr="IMG_0439"/>
          <p:cNvPicPr>
            <a:picLocks noChangeAspect="1"/>
          </p:cNvPicPr>
          <p:nvPr>
            <p:custDataLst>
              <p:tags r:id="rId7"/>
            </p:custDataLst>
          </p:nvPr>
        </p:nvPicPr>
        <p:blipFill>
          <a:blip r:embed="rId8"/>
          <a:stretch>
            <a:fillRect/>
          </a:stretch>
        </p:blipFill>
        <p:spPr>
          <a:xfrm>
            <a:off x="7891780" y="5338445"/>
            <a:ext cx="1873250" cy="1233805"/>
          </a:xfrm>
          <a:prstGeom prst="rect">
            <a:avLst/>
          </a:prstGeom>
        </p:spPr>
      </p:pic>
      <p:pic>
        <p:nvPicPr>
          <p:cNvPr id="15" name="图片 14" descr="C:/Users/Administrator/AppData/Local/Temp/picturecompress_20210724181127/output_1.pngoutput_1"/>
          <p:cNvPicPr>
            <a:picLocks noChangeAspect="1"/>
          </p:cNvPicPr>
          <p:nvPr>
            <p:custDataLst>
              <p:tags r:id="rId9"/>
            </p:custDataLst>
          </p:nvPr>
        </p:nvPicPr>
        <p:blipFill>
          <a:blip r:embed="rId10"/>
          <a:stretch>
            <a:fillRect/>
          </a:stretch>
        </p:blipFill>
        <p:spPr>
          <a:xfrm>
            <a:off x="2552700" y="5348605"/>
            <a:ext cx="1899285" cy="1224280"/>
          </a:xfrm>
          <a:prstGeom prst="rect">
            <a:avLst/>
          </a:prstGeom>
        </p:spPr>
      </p:pic>
      <p:pic>
        <p:nvPicPr>
          <p:cNvPr id="16" name="图片 15" descr="IMG_1964"/>
          <p:cNvPicPr>
            <a:picLocks noChangeAspect="1"/>
          </p:cNvPicPr>
          <p:nvPr>
            <p:custDataLst>
              <p:tags r:id="rId11"/>
            </p:custDataLst>
          </p:nvPr>
        </p:nvPicPr>
        <p:blipFill>
          <a:blip r:embed="rId12"/>
          <a:stretch>
            <a:fillRect/>
          </a:stretch>
        </p:blipFill>
        <p:spPr>
          <a:xfrm>
            <a:off x="4536440" y="5389245"/>
            <a:ext cx="1398905" cy="1193800"/>
          </a:xfrm>
          <a:prstGeom prst="rect">
            <a:avLst/>
          </a:prstGeom>
        </p:spPr>
      </p:pic>
      <p:pic>
        <p:nvPicPr>
          <p:cNvPr id="17" name="图片 16" descr="C:/Users/Administrator/AppData/Local/Temp/picturecompress_20210724181836/output_1.pngoutput_1"/>
          <p:cNvPicPr>
            <a:picLocks noChangeAspect="1"/>
          </p:cNvPicPr>
          <p:nvPr>
            <p:custDataLst>
              <p:tags r:id="rId13"/>
            </p:custDataLst>
          </p:nvPr>
        </p:nvPicPr>
        <p:blipFill>
          <a:blip r:embed="rId14"/>
          <a:stretch>
            <a:fillRect/>
          </a:stretch>
        </p:blipFill>
        <p:spPr>
          <a:xfrm>
            <a:off x="6019800" y="5389245"/>
            <a:ext cx="1787525" cy="1188085"/>
          </a:xfrm>
          <a:prstGeom prst="rect">
            <a:avLst/>
          </a:prstGeom>
        </p:spPr>
      </p:pic>
      <p:pic>
        <p:nvPicPr>
          <p:cNvPr id="9" name="图片 8"/>
          <p:cNvPicPr>
            <a:picLocks noChangeAspect="1"/>
          </p:cNvPicPr>
          <p:nvPr>
            <p:custDataLst>
              <p:tags r:id="rId15"/>
            </p:custDataLst>
          </p:nvPr>
        </p:nvPicPr>
        <p:blipFill>
          <a:blip r:embed="rId16"/>
          <a:stretch>
            <a:fillRect/>
          </a:stretch>
        </p:blipFill>
        <p:spPr>
          <a:xfrm>
            <a:off x="624205" y="5338445"/>
            <a:ext cx="1844040" cy="1229995"/>
          </a:xfrm>
          <a:prstGeom prst="rect">
            <a:avLst/>
          </a:prstGeom>
        </p:spPr>
      </p:pic>
      <p:pic>
        <p:nvPicPr>
          <p:cNvPr id="7" name="123.mp4">
            <a:hlinkClick r:id="" action="ppaction://media"/>
          </p:cNvPr>
          <p:cNvPicPr/>
          <p:nvPr>
            <a:videoFile r:link="rId17"/>
            <p:extLst>
              <p:ext uri="{DAA4B4D4-6D71-4841-9C94-3DE7FCFB9230}">
                <p14:media xmlns:p14="http://schemas.microsoft.com/office/powerpoint/2010/main" r:link="rId18"/>
              </p:ext>
            </p:extLst>
            <p:custDataLst>
              <p:tags r:id="rId19"/>
            </p:custDataLst>
          </p:nvPr>
        </p:nvPicPr>
        <p:blipFill>
          <a:blip r:embed="rId20"/>
          <a:stretch>
            <a:fillRect/>
          </a:stretch>
        </p:blipFill>
        <p:spPr>
          <a:xfrm>
            <a:off x="8865235" y="68580"/>
            <a:ext cx="3208655" cy="69024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234180" y="311150"/>
            <a:ext cx="7438390" cy="646176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234180" y="394970"/>
            <a:ext cx="743839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881755"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rPr>
              <a:t>AMZ 070 W01 RPDG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17" name="图片 17" descr="组 1135"/>
          <p:cNvPicPr>
            <a:picLocks noChangeAspect="1"/>
          </p:cNvPicPr>
          <p:nvPr>
            <p:custDataLst>
              <p:tags r:id="rId2"/>
            </p:custDataLst>
          </p:nvPr>
        </p:nvPicPr>
        <p:blipFill>
          <a:blip r:embed="rId3"/>
          <a:stretch>
            <a:fillRect/>
          </a:stretch>
        </p:blipFill>
        <p:spPr>
          <a:xfrm>
            <a:off x="381635" y="781050"/>
            <a:ext cx="3563620" cy="2560955"/>
          </a:xfrm>
          <a:prstGeom prst="rect">
            <a:avLst/>
          </a:prstGeom>
          <a:effectLst>
            <a:reflection blurRad="6350" stA="54000" endA="300" endPos="9000" dir="5400000" sy="-100000" algn="bl" rotWithShape="0"/>
          </a:effectLst>
        </p:spPr>
      </p:pic>
      <p:graphicFrame>
        <p:nvGraphicFramePr>
          <p:cNvPr id="5" name="表格 4"/>
          <p:cNvGraphicFramePr/>
          <p:nvPr>
            <p:custDataLst>
              <p:tags r:id="rId4"/>
            </p:custDataLst>
          </p:nvPr>
        </p:nvGraphicFramePr>
        <p:xfrm>
          <a:off x="4344670" y="492760"/>
          <a:ext cx="7191375" cy="6261735"/>
        </p:xfrm>
        <a:graphic>
          <a:graphicData uri="http://schemas.openxmlformats.org/drawingml/2006/table">
            <a:tbl>
              <a:tblPr/>
              <a:tblGrid>
                <a:gridCol w="858520"/>
                <a:gridCol w="3295015"/>
                <a:gridCol w="3037840"/>
              </a:tblGrid>
              <a:tr h="306070">
                <a:tc>
                  <a:txBody>
                    <a:bodyPr/>
                    <a:p>
                      <a:pPr indent="0" algn="ctr">
                        <a:buNone/>
                      </a:pPr>
                      <a:r>
                        <a:rPr lang="zh-CN" sz="800" b="0">
                          <a:solidFill>
                            <a:srgbClr val="FFFFFF"/>
                          </a:solidFill>
                          <a:latin typeface="Arial" panose="020B0604020202020204" pitchFamily="34" charset="0"/>
                          <a:ea typeface="微软雅黑" panose="020B0503020204020204" charset="-122"/>
                          <a:sym typeface="+mn-ea"/>
                        </a:rPr>
                        <a:t>Model</a:t>
                      </a:r>
                      <a:endParaRPr lang="zh-CN" altLang="en-US" sz="800" b="0">
                        <a:solidFill>
                          <a:srgbClr val="FFFFFF"/>
                        </a:solidFill>
                        <a:latin typeface="Arial" panose="020B0604020202020204" pitchFamily="34" charset="0"/>
                        <a:ea typeface="微软雅黑" panose="020B0503020204020204" charset="-122"/>
                        <a:sym typeface="+mn-ea"/>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rPr>
                        <a:t>AMZ070W01RPDG/AMZ070W01RPDGD/AMZ070W01RPDGE</a:t>
                      </a:r>
                      <a:endParaRPr lang="en-US" altLang="en-US" sz="800" b="1">
                        <a:solidFill>
                          <a:srgbClr val="FFFFFF"/>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rPr>
                        <a:t>AMZ070W01RPDGG</a:t>
                      </a:r>
                      <a:endParaRPr lang="en-US" altLang="en-US" sz="800" b="1">
                        <a:solidFill>
                          <a:srgbClr val="FFFFFF"/>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display screen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7" TFT LCD</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7" TFT LCD</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Resolution (Px)</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800X480</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800X480</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color</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brightness</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brightness</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0">
                          <a:solidFill>
                            <a:srgbClr val="000000"/>
                          </a:solidFill>
                          <a:latin typeface="Arial" panose="020B0604020202020204" pitchFamily="34" charset="0"/>
                          <a:ea typeface="微软雅黑" panose="020B0503020204020204" charset="-122"/>
                        </a:rPr>
                        <a:t>LED lifespan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touch screen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4-wire industrial resistive touch screen (surface hardness 4H), capacitive touch screen can be customized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4-wire industrial resistive touch screen (surface hardness 4H), capacitive touch screen can be customized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en-US" sz="700" b="0">
                          <a:solidFill>
                            <a:srgbClr val="000000"/>
                          </a:solidFill>
                          <a:latin typeface="微软雅黑" panose="020B0503020204020204" charset="-122"/>
                        </a:rPr>
                        <a:t>CPU</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sz="700" b="0">
                          <a:solidFill>
                            <a:srgbClr val="000000"/>
                          </a:solidFill>
                        </a:rPr>
                        <a:t>32-bit 600MHz ARM9 has 32MB of DDR memory</a:t>
                      </a:r>
                      <a:endParaRPr sz="700" b="0">
                        <a:solidFill>
                          <a:srgbClr val="000000"/>
                        </a:solidFill>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sz="700" b="0">
                          <a:solidFill>
                            <a:srgbClr val="000000"/>
                          </a:solidFill>
                        </a:rPr>
                        <a:t>32-bit 600MHz ARM9 has 32MB of DDR memory</a:t>
                      </a:r>
                      <a:endParaRPr sz="700" b="0">
                        <a:solidFill>
                          <a:srgbClr val="000000"/>
                        </a:solidFill>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memorizer</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128Mbyte</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128Mbyte SPI Nand Flash</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en-US" sz="700" b="0">
                          <a:solidFill>
                            <a:srgbClr val="000000"/>
                          </a:solidFill>
                          <a:latin typeface="微软雅黑" panose="020B0503020204020204" charset="-122"/>
                        </a:rPr>
                        <a:t>RTC</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In the tank</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Real-time clock built-in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en-US" sz="700" b="0">
                          <a:solidFill>
                            <a:srgbClr val="000000"/>
                          </a:solidFill>
                          <a:latin typeface="微软雅黑" panose="020B0503020204020204" charset="-122"/>
                        </a:rPr>
                        <a:t>4G</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Not supported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In the tank</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buzzer</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Yes</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Yes</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7485">
                <a:tc>
                  <a:txBody>
                    <a:bodyPr/>
                    <a:p>
                      <a:pPr indent="0" algn="ctr">
                        <a:buNone/>
                      </a:pPr>
                      <a:r>
                        <a:rPr lang="zh-CN" sz="700" b="0">
                          <a:solidFill>
                            <a:srgbClr val="000000"/>
                          </a:solidFill>
                          <a:latin typeface="Arial" panose="020B0604020202020204" pitchFamily="34" charset="0"/>
                          <a:ea typeface="微软雅黑" panose="020B0503020204020204" charset="-122"/>
                        </a:rPr>
                        <a:t>Power-down data is saved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In the tank</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In the tank</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789305">
                <a:tc>
                  <a:txBody>
                    <a:bodyPr/>
                    <a:p>
                      <a:pPr indent="0" algn="ctr">
                        <a:buNone/>
                      </a:pPr>
                      <a:r>
                        <a:rPr lang="zh-CN" sz="700" b="0">
                          <a:solidFill>
                            <a:srgbClr val="000000"/>
                          </a:solidFill>
                          <a:latin typeface="Arial" panose="020B0604020202020204" pitchFamily="34" charset="0"/>
                          <a:ea typeface="微软雅黑" panose="020B0503020204020204" charset="-122"/>
                        </a:rPr>
                        <a:t>USB port</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1 USB TYPE-A PORT, WHICH CAN BE SET TO USB/U DISK DOWNLOAD MODE THROUGH THE SYSTEM PARAMETER SETTING INTERFACE</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1 USB TYPE-A PORT, WHICH CAN BE SET TO USB/U DISK DOWNLOAD MODE THROUGH THE SYSTEM PARAMETER SETTING INTERFACE</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0340">
                <a:tc>
                  <a:txBody>
                    <a:bodyPr/>
                    <a:p>
                      <a:pPr indent="0" algn="ctr">
                        <a:buNone/>
                      </a:pPr>
                      <a:r>
                        <a:rPr lang="zh-CN" sz="700" b="0">
                          <a:solidFill>
                            <a:srgbClr val="000000"/>
                          </a:solidFill>
                          <a:latin typeface="Arial" panose="020B0604020202020204" pitchFamily="34" charset="0"/>
                          <a:ea typeface="微软雅黑" panose="020B0503020204020204" charset="-122"/>
                        </a:rPr>
                        <a:t>How to download the program</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USB, USB flash drive, SD card download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USB, USB flash drive, SD card download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0340">
                <a:tc>
                  <a:txBody>
                    <a:bodyPr/>
                    <a:p>
                      <a:pPr indent="0" algn="ctr">
                        <a:buNone/>
                      </a:pPr>
                      <a:r>
                        <a:rPr lang="zh-CN" sz="700" b="0">
                          <a:solidFill>
                            <a:srgbClr val="000000"/>
                          </a:solidFill>
                          <a:latin typeface="Arial" panose="020B0604020202020204" pitchFamily="34" charset="0"/>
                          <a:ea typeface="微软雅黑" panose="020B0503020204020204" charset="-122"/>
                        </a:rPr>
                        <a:t>flash drive</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In the tank</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In the tank</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14960">
                <a:tc>
                  <a:txBody>
                    <a:bodyPr/>
                    <a:p>
                      <a:pPr indent="0" algn="ctr">
                        <a:buNone/>
                      </a:pPr>
                      <a:r>
                        <a:rPr lang="zh-CN" sz="700" b="0">
                          <a:solidFill>
                            <a:srgbClr val="000000"/>
                          </a:solidFill>
                          <a:latin typeface="Arial" panose="020B0604020202020204" pitchFamily="34" charset="0"/>
                          <a:ea typeface="微软雅黑" panose="020B0503020204020204" charset="-122"/>
                        </a:rPr>
                        <a:t>Communication port</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sz="700" b="0">
                          <a:solidFill>
                            <a:srgbClr val="000000"/>
                          </a:solidFill>
                        </a:rPr>
                        <a:t>AMZ070W01RPDG: Serial port 1: RS485;</a:t>
                      </a:r>
                      <a:endParaRPr sz="700" b="0">
                        <a:solidFill>
                          <a:srgbClr val="000000"/>
                        </a:solidFill>
                      </a:endParaRPr>
                    </a:p>
                    <a:p>
                      <a:pPr indent="0" algn="ctr">
                        <a:buNone/>
                      </a:pPr>
                      <a:r>
                        <a:rPr sz="700" b="0">
                          <a:solidFill>
                            <a:srgbClr val="000000"/>
                          </a:solidFill>
                        </a:rPr>
                        <a:t>AMZ070W01RPDGD: Serial port 1: RS485; Serial port 2: RS485;</a:t>
                      </a:r>
                      <a:endParaRPr sz="700" b="0">
                        <a:solidFill>
                          <a:srgbClr val="000000"/>
                        </a:solidFill>
                      </a:endParaRPr>
                    </a:p>
                    <a:p>
                      <a:pPr indent="0" algn="ctr">
                        <a:buNone/>
                      </a:pPr>
                      <a:r>
                        <a:rPr sz="700" b="0">
                          <a:solidFill>
                            <a:srgbClr val="000000"/>
                          </a:solidFill>
                        </a:rPr>
                        <a:t>AMZ070W01RPDGE: Serial port 1: RS485; Serial port 2: RS232;</a:t>
                      </a:r>
                      <a:endParaRPr sz="700" b="0">
                        <a:solidFill>
                          <a:srgbClr val="000000"/>
                        </a:solidFill>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Serial port 1: RS485</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Rated power</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3.5W</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3.5W</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Voltage range</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8280">
                <a:tc>
                  <a:txBody>
                    <a:bodyPr/>
                    <a:p>
                      <a:pPr indent="0" algn="ctr">
                        <a:buNone/>
                      </a:pPr>
                      <a:r>
                        <a:rPr lang="zh-CN" sz="700" b="0">
                          <a:solidFill>
                            <a:srgbClr val="000000"/>
                          </a:solidFill>
                          <a:latin typeface="Arial" panose="020B0604020202020204" pitchFamily="34" charset="0"/>
                          <a:ea typeface="微软雅黑" panose="020B0503020204020204" charset="-122"/>
                        </a:rPr>
                        <a:t>The power supply is anti-reversed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In the tank</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zh-CN" sz="700" b="0">
                          <a:solidFill>
                            <a:srgbClr val="000000"/>
                          </a:solidFill>
                          <a:latin typeface="Arial" panose="020B0604020202020204" pitchFamily="34" charset="0"/>
                          <a:ea typeface="微软雅黑" panose="020B0503020204020204" charset="-122"/>
                        </a:rPr>
                        <a:t>Power protection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It has the ability of +/-2KV lightning surge protection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It has the ability of +/-2KV lightning surge protection</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9235">
                <a:tc>
                  <a:txBody>
                    <a:bodyPr/>
                    <a:p>
                      <a:pPr indent="0" algn="ctr">
                        <a:buNone/>
                      </a:pPr>
                      <a:r>
                        <a:rPr lang="zh-CN" sz="700" b="0">
                          <a:solidFill>
                            <a:srgbClr val="000000"/>
                          </a:solidFill>
                          <a:latin typeface="Arial" panose="020B0604020202020204" pitchFamily="34" charset="0"/>
                          <a:ea typeface="微软雅黑" panose="020B0503020204020204" charset="-122"/>
                        </a:rPr>
                        <a:t>Power loss is allowed</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47345">
                <a:tc>
                  <a:txBody>
                    <a:bodyPr/>
                    <a:p>
                      <a:pPr indent="0" algn="ctr">
                        <a:buNone/>
                      </a:pPr>
                      <a:r>
                        <a:rPr lang="en-US" sz="700" b="0">
                          <a:solidFill>
                            <a:srgbClr val="000000"/>
                          </a:solidFill>
                          <a:latin typeface="微软雅黑" panose="020B0503020204020204" charset="-122"/>
                        </a:rPr>
                        <a:t>CE&amp;ROHS</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Comply with EN61000-6-2:2005 and EN61000-6-4:2007 standards; Lightning surge +/-2KV, swarm pulse +/-4KV; Electrostatic contact discharge +/-8KV; Electrostatic air discharge +/-15KV.</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Comply with EN61000-6-2:2005 and EN61000-6-4:2007 standards; Lightning surge +/-2KV, swarm pulse +/-4KV; Electrostatic contact discharge +/-8KV; Electrostatic air discharge +/-15KV.</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65100">
                <a:tc>
                  <a:txBody>
                    <a:bodyPr/>
                    <a:p>
                      <a:pPr indent="0" algn="ctr">
                        <a:buNone/>
                      </a:pPr>
                      <a:r>
                        <a:rPr lang="en-US" sz="700" b="0">
                          <a:solidFill>
                            <a:srgbClr val="000000"/>
                          </a:solidFill>
                          <a:latin typeface="微软雅黑" panose="020B0503020204020204" charset="-122"/>
                          <a:ea typeface="微软雅黑" panose="020B0503020204020204" charset="-122"/>
                        </a:rPr>
                        <a:t>Operating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65100">
                <a:tc>
                  <a:txBody>
                    <a:bodyPr/>
                    <a:p>
                      <a:pPr indent="0" algn="ctr">
                        <a:buNone/>
                      </a:pPr>
                      <a:r>
                        <a:rPr lang="en-US" sz="700" b="0">
                          <a:solidFill>
                            <a:srgbClr val="000000"/>
                          </a:solidFill>
                          <a:latin typeface="微软雅黑" panose="020B0503020204020204" charset="-122"/>
                          <a:ea typeface="微软雅黑" panose="020B0503020204020204" charset="-122"/>
                        </a:rPr>
                        <a:t>Storage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6" name="图片 5" descr="IMG_1801"/>
          <p:cNvPicPr>
            <a:picLocks noChangeAspect="1"/>
          </p:cNvPicPr>
          <p:nvPr/>
        </p:nvPicPr>
        <p:blipFill>
          <a:blip r:embed="rId5"/>
          <a:stretch>
            <a:fillRect/>
          </a:stretch>
        </p:blipFill>
        <p:spPr>
          <a:xfrm>
            <a:off x="73025" y="3759200"/>
            <a:ext cx="4220845" cy="281241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234180" y="974090"/>
            <a:ext cx="7438390" cy="57003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234180" y="974090"/>
            <a:ext cx="743839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881755"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rPr>
              <a:t> AMZ 070 W06 R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8" name="图片 8" descr="AMZ070W06RAG"/>
          <p:cNvPicPr>
            <a:picLocks noChangeAspect="1"/>
          </p:cNvPicPr>
          <p:nvPr>
            <p:custDataLst>
              <p:tags r:id="rId2"/>
            </p:custDataLst>
          </p:nvPr>
        </p:nvPicPr>
        <p:blipFill>
          <a:blip r:embed="rId3"/>
          <a:stretch>
            <a:fillRect/>
          </a:stretch>
        </p:blipFill>
        <p:spPr>
          <a:xfrm>
            <a:off x="367030" y="756920"/>
            <a:ext cx="3594735" cy="3337560"/>
          </a:xfrm>
          <a:prstGeom prst="rect">
            <a:avLst/>
          </a:prstGeom>
        </p:spPr>
      </p:pic>
      <p:graphicFrame>
        <p:nvGraphicFramePr>
          <p:cNvPr id="2" name="表格 1"/>
          <p:cNvGraphicFramePr/>
          <p:nvPr>
            <p:custDataLst>
              <p:tags r:id="rId4"/>
            </p:custDataLst>
          </p:nvPr>
        </p:nvGraphicFramePr>
        <p:xfrm>
          <a:off x="4351655" y="1156335"/>
          <a:ext cx="7196455" cy="5280025"/>
        </p:xfrm>
        <a:graphic>
          <a:graphicData uri="http://schemas.openxmlformats.org/drawingml/2006/table">
            <a:tbl>
              <a:tblPr/>
              <a:tblGrid>
                <a:gridCol w="1063625"/>
                <a:gridCol w="3018790"/>
                <a:gridCol w="3114040"/>
              </a:tblGrid>
              <a:tr h="220345">
                <a:tc>
                  <a:txBody>
                    <a:bodyPr/>
                    <a:p>
                      <a:pPr indent="0" algn="ctr">
                        <a:buNone/>
                      </a:pPr>
                      <a:r>
                        <a:rPr lang="zh-CN" sz="800" b="1">
                          <a:solidFill>
                            <a:srgbClr val="FFFFFF"/>
                          </a:solidFill>
                          <a:latin typeface="Arial" panose="020B0604020202020204" pitchFamily="34" charset="0"/>
                          <a:ea typeface="微软雅黑" panose="020B0503020204020204" charset="-122"/>
                          <a:sym typeface="+mn-ea"/>
                        </a:rPr>
                        <a:t>Model</a:t>
                      </a:r>
                      <a:endParaRPr lang="zh-CN" altLang="en-US" sz="800" b="1">
                        <a:solidFill>
                          <a:srgbClr val="FFFFFF"/>
                        </a:solidFill>
                        <a:latin typeface="Arial" panose="020B0604020202020204" pitchFamily="34" charset="0"/>
                        <a:ea typeface="微软雅黑" panose="020B0503020204020204" charset="-122"/>
                        <a:sym typeface="+mn-ea"/>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AMZ070W06REG</a:t>
                      </a:r>
                      <a:endParaRPr lang="en-US" altLang="en-US" sz="800" b="1">
                        <a:solidFill>
                          <a:srgbClr val="FFFFFF"/>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AMZ070W06RDG</a:t>
                      </a:r>
                      <a:endParaRPr lang="en-US" altLang="en-US" sz="800" b="1">
                        <a:solidFill>
                          <a:srgbClr val="FFFFFF"/>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r>
              <a:tr h="221615">
                <a:tc>
                  <a:txBody>
                    <a:bodyPr/>
                    <a:p>
                      <a:pPr indent="0" algn="ctr">
                        <a:buNone/>
                      </a:pPr>
                      <a:r>
                        <a:rPr lang="zh-CN" sz="700" b="1">
                          <a:solidFill>
                            <a:srgbClr val="000000"/>
                          </a:solidFill>
                          <a:latin typeface="Arial" panose="020B0604020202020204" pitchFamily="34" charset="0"/>
                          <a:ea typeface="微软雅黑" panose="020B0503020204020204" charset="-122"/>
                        </a:rPr>
                        <a:t>display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7" TFT LCD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7" TFT LCD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Resolution (Px)</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800X480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800X480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0980">
                <a:tc>
                  <a:txBody>
                    <a:bodyPr/>
                    <a:p>
                      <a:pPr indent="0" algn="ctr">
                        <a:buNone/>
                      </a:pPr>
                      <a:r>
                        <a:rPr lang="zh-CN" sz="700" b="1">
                          <a:solidFill>
                            <a:srgbClr val="000000"/>
                          </a:solidFill>
                          <a:latin typeface="Arial" panose="020B0604020202020204" pitchFamily="34" charset="0"/>
                          <a:ea typeface="微软雅黑" panose="020B0503020204020204" charset="-122"/>
                        </a:rPr>
                        <a:t>color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1615">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LED lifespan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touch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980">
                <a:tc>
                  <a:txBody>
                    <a:bodyPr/>
                    <a:p>
                      <a:pPr indent="0" algn="ctr">
                        <a:buNone/>
                      </a:pPr>
                      <a:r>
                        <a:rPr lang="en-US" sz="700" b="1">
                          <a:solidFill>
                            <a:srgbClr val="000000"/>
                          </a:solidFill>
                          <a:latin typeface="微软雅黑" panose="020B0503020204020204" charset="-122"/>
                        </a:rPr>
                        <a:t>CPU</a:t>
                      </a:r>
                      <a:endParaRPr lang="en-US" alt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0980">
                <a:tc>
                  <a:txBody>
                    <a:bodyPr/>
                    <a:p>
                      <a:pPr indent="0" algn="ctr">
                        <a:buNone/>
                      </a:pPr>
                      <a:r>
                        <a:rPr lang="zh-CN" sz="700" b="1">
                          <a:solidFill>
                            <a:srgbClr val="000000"/>
                          </a:solidFill>
                          <a:latin typeface="Arial" panose="020B0604020202020204" pitchFamily="34" charset="0"/>
                          <a:ea typeface="微软雅黑" panose="020B0503020204020204" charset="-122"/>
                        </a:rPr>
                        <a:t>memorizer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Nand Flash</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Nand Flash</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980">
                <a:tc>
                  <a:txBody>
                    <a:bodyPr/>
                    <a:p>
                      <a:pPr indent="0" algn="ctr">
                        <a:buNone/>
                      </a:pPr>
                      <a:r>
                        <a:rPr lang="en-US" sz="700" b="1">
                          <a:solidFill>
                            <a:srgbClr val="000000"/>
                          </a:solidFill>
                          <a:latin typeface="微软雅黑" panose="020B0503020204020204" charset="-122"/>
                        </a:rPr>
                        <a:t>RTC</a:t>
                      </a:r>
                      <a:endParaRPr lang="en-US" alt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Real-time clock built-in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Real-time clock built-in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buzzer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Power-down data is saved</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1615">
                <a:tc>
                  <a:txBody>
                    <a:bodyPr/>
                    <a:p>
                      <a:pPr indent="0" algn="ctr">
                        <a:buNone/>
                      </a:pPr>
                      <a:r>
                        <a:rPr lang="zh-CN" sz="700" b="1">
                          <a:solidFill>
                            <a:srgbClr val="000000"/>
                          </a:solidFill>
                          <a:latin typeface="Arial" panose="020B0604020202020204" pitchFamily="34" charset="0"/>
                          <a:ea typeface="微软雅黑" panose="020B0503020204020204" charset="-122"/>
                        </a:rPr>
                        <a:t>USB port</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How to download the program</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31140">
                <a:tc>
                  <a:txBody>
                    <a:bodyPr/>
                    <a:p>
                      <a:pPr indent="0" algn="ctr">
                        <a:buNone/>
                      </a:pPr>
                      <a:r>
                        <a:rPr lang="zh-CN" sz="700" b="1">
                          <a:solidFill>
                            <a:srgbClr val="000000"/>
                          </a:solidFill>
                          <a:latin typeface="Arial" panose="020B0604020202020204" pitchFamily="34" charset="0"/>
                          <a:ea typeface="微软雅黑" panose="020B0503020204020204" charset="-122"/>
                        </a:rPr>
                        <a:t>flash drive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Communication port</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a:solidFill>
                            <a:srgbClr val="000000"/>
                          </a:solidFill>
                          <a:latin typeface="Arial" panose="020B0604020202020204" pitchFamily="34" charset="0"/>
                          <a:ea typeface="微软雅黑" panose="020B0503020204020204" charset="-122"/>
                        </a:rPr>
                        <a:t>1 serial port, serial port 1: support RS232</a:t>
                      </a:r>
                      <a:endParaRPr lang="zh-CN" sz="70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a:solidFill>
                            <a:srgbClr val="000000"/>
                          </a:solidFill>
                          <a:latin typeface="Arial" panose="020B0604020202020204" pitchFamily="34" charset="0"/>
                          <a:ea typeface="微软雅黑" panose="020B0503020204020204" charset="-122"/>
                        </a:rPr>
                        <a:t>1 serial port, serial port 1: support RS485</a:t>
                      </a:r>
                      <a:endParaRPr lang="zh-CN" sz="70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0980">
                <a:tc>
                  <a:txBody>
                    <a:bodyPr/>
                    <a:p>
                      <a:pPr indent="0" algn="ctr">
                        <a:buNone/>
                      </a:pPr>
                      <a:r>
                        <a:rPr lang="zh-CN" sz="700" b="1">
                          <a:solidFill>
                            <a:srgbClr val="000000"/>
                          </a:solidFill>
                          <a:latin typeface="Arial" panose="020B0604020202020204" pitchFamily="34" charset="0"/>
                          <a:ea typeface="微软雅黑" panose="020B0503020204020204" charset="-122"/>
                        </a:rPr>
                        <a:t>Rated power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3.5W max</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3.5W max</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980">
                <a:tc>
                  <a:txBody>
                    <a:bodyPr/>
                    <a:p>
                      <a:pPr indent="0" algn="ctr">
                        <a:buNone/>
                      </a:pPr>
                      <a:r>
                        <a:rPr lang="zh-CN" sz="700" b="1">
                          <a:solidFill>
                            <a:srgbClr val="000000"/>
                          </a:solidFill>
                          <a:latin typeface="Arial" panose="020B0604020202020204" pitchFamily="34" charset="0"/>
                          <a:ea typeface="微软雅黑" panose="020B0503020204020204" charset="-122"/>
                        </a:rPr>
                        <a:t>Voltage range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0980">
                <a:tc>
                  <a:txBody>
                    <a:bodyPr/>
                    <a:p>
                      <a:pPr indent="0" algn="ctr">
                        <a:buNone/>
                      </a:pPr>
                      <a:r>
                        <a:rPr lang="zh-CN" sz="700" b="1">
                          <a:solidFill>
                            <a:srgbClr val="000000"/>
                          </a:solidFill>
                          <a:latin typeface="Arial" panose="020B0604020202020204" pitchFamily="34" charset="0"/>
                          <a:ea typeface="微软雅黑" panose="020B0503020204020204" charset="-122"/>
                        </a:rPr>
                        <a:t>Power protection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20345">
                <a:tc>
                  <a:txBody>
                    <a:bodyPr/>
                    <a:p>
                      <a:pPr indent="0" algn="ctr">
                        <a:buNone/>
                      </a:pPr>
                      <a:r>
                        <a:rPr lang="zh-CN" sz="700" b="1">
                          <a:solidFill>
                            <a:srgbClr val="000000"/>
                          </a:solidFill>
                          <a:latin typeface="Arial" panose="020B0604020202020204" pitchFamily="34" charset="0"/>
                          <a:ea typeface="微软雅黑" panose="020B0503020204020204" charset="-122"/>
                        </a:rPr>
                        <a:t>Power loss is allowed</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20345">
                <a:tc>
                  <a:txBody>
                    <a:bodyPr/>
                    <a:p>
                      <a:pPr indent="0" algn="ctr">
                        <a:buNone/>
                      </a:pPr>
                      <a:r>
                        <a:rPr lang="en-US" sz="700" b="1">
                          <a:solidFill>
                            <a:srgbClr val="000000"/>
                          </a:solidFill>
                          <a:latin typeface="微软雅黑" panose="020B0503020204020204" charset="-122"/>
                        </a:rPr>
                        <a:t>CE&amp;ROHS</a:t>
                      </a:r>
                      <a:endParaRPr lang="en-US" alt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gridSpan="2">
                  <a:txBody>
                    <a:bodyPr/>
                    <a:p>
                      <a:pPr indent="0" algn="ctr">
                        <a:buNone/>
                      </a:pPr>
                      <a:r>
                        <a:rPr lang="en-US" sz="700" b="0">
                          <a:solidFill>
                            <a:srgbClr val="000000"/>
                          </a:solidFill>
                          <a:latin typeface="微软雅黑" panose="020B0503020204020204" charset="-122"/>
                        </a:rPr>
                        <a:t>Comply with EN61000-6-2:2005 and EN61000-6-4:2007 standards; Lightning surge +/-3KV, swarm pulse +/-3KV; Electrostatic contact discharge +/-4KV; Electrostatic air discharge +/-4KV.</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hMerge="1">
                  <a:tcPr>
                    <a:lnR w="6350" cap="flat" cmpd="sng">
                      <a:solidFill>
                        <a:srgbClr val="FFFFFF"/>
                      </a:solidFill>
                      <a:prstDash val="solid"/>
                      <a:headEnd type="none" w="med" len="med"/>
                      <a:tailEnd type="none" w="med" len="med"/>
                    </a:lnR>
                    <a:lnT cap="flat">
                      <a:noFill/>
                    </a:lnT>
                    <a:lnB cap="flat">
                      <a:noFill/>
                    </a:lnB>
                  </a:tcPr>
                </a:tc>
              </a:tr>
              <a:tr h="221615">
                <a:tc>
                  <a:txBody>
                    <a:bodyPr/>
                    <a:p>
                      <a:pPr indent="0" algn="ctr">
                        <a:buNone/>
                      </a:pPr>
                      <a:r>
                        <a:rPr lang="zh-CN" sz="700" b="1">
                          <a:solidFill>
                            <a:srgbClr val="000000"/>
                          </a:solidFill>
                          <a:latin typeface="Arial" panose="020B0604020202020204" pitchFamily="34" charset="0"/>
                          <a:ea typeface="微软雅黑" panose="020B0503020204020204" charset="-122"/>
                        </a:rPr>
                        <a:t>Operating temperature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191770">
                <a:tc>
                  <a:txBody>
                    <a:bodyPr/>
                    <a:p>
                      <a:pPr indent="0" algn="ctr">
                        <a:buNone/>
                      </a:pPr>
                      <a:r>
                        <a:rPr lang="zh-CN" sz="700" b="1">
                          <a:solidFill>
                            <a:srgbClr val="000000"/>
                          </a:solidFill>
                          <a:latin typeface="Arial" panose="020B0604020202020204" pitchFamily="34" charset="0"/>
                          <a:ea typeface="微软雅黑" panose="020B0503020204020204" charset="-122"/>
                        </a:rPr>
                        <a:t>Storage temperature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r>
            </a:tbl>
          </a:graphicData>
        </a:graphic>
      </p:graphicFrame>
      <p:pic>
        <p:nvPicPr>
          <p:cNvPr id="3" name="图片 2" descr="组11 2"/>
          <p:cNvPicPr>
            <a:picLocks noChangeAspect="1"/>
          </p:cNvPicPr>
          <p:nvPr/>
        </p:nvPicPr>
        <p:blipFill>
          <a:blip r:embed="rId5"/>
          <a:stretch>
            <a:fillRect/>
          </a:stretch>
        </p:blipFill>
        <p:spPr>
          <a:xfrm>
            <a:off x="367030" y="3806825"/>
            <a:ext cx="3578225" cy="2629535"/>
          </a:xfrm>
          <a:prstGeom prst="rect">
            <a:avLst/>
          </a:prstGeom>
          <a:effectLst>
            <a:reflection blurRad="6350" stA="34000" endA="300" endPos="10000" dir="5400000" sy="-100000" algn="bl" rotWithShape="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234180" y="974090"/>
            <a:ext cx="7438390" cy="559752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234180" y="974090"/>
            <a:ext cx="743839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881755"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rPr>
              <a:t> AMZ 070 W06 RPG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5" name="图片 5" descr="D:\ll\w06\w06\AMZ070W06RPGA.pngAMZ070W06RPGA"/>
          <p:cNvPicPr>
            <a:picLocks noChangeAspect="1"/>
          </p:cNvPicPr>
          <p:nvPr>
            <p:custDataLst>
              <p:tags r:id="rId2"/>
            </p:custDataLst>
          </p:nvPr>
        </p:nvPicPr>
        <p:blipFill>
          <a:blip r:embed="rId3"/>
          <a:srcRect/>
          <a:stretch>
            <a:fillRect/>
          </a:stretch>
        </p:blipFill>
        <p:spPr>
          <a:xfrm>
            <a:off x="271780" y="840105"/>
            <a:ext cx="3712845" cy="3447415"/>
          </a:xfrm>
          <a:prstGeom prst="rect">
            <a:avLst/>
          </a:prstGeom>
        </p:spPr>
      </p:pic>
      <p:graphicFrame>
        <p:nvGraphicFramePr>
          <p:cNvPr id="3" name="表格 2"/>
          <p:cNvGraphicFramePr/>
          <p:nvPr>
            <p:custDataLst>
              <p:tags r:id="rId4"/>
            </p:custDataLst>
          </p:nvPr>
        </p:nvGraphicFramePr>
        <p:xfrm>
          <a:off x="4341495" y="1115695"/>
          <a:ext cx="7231380" cy="5383530"/>
        </p:xfrm>
        <a:graphic>
          <a:graphicData uri="http://schemas.openxmlformats.org/drawingml/2006/table">
            <a:tbl>
              <a:tblPr/>
              <a:tblGrid>
                <a:gridCol w="1068705"/>
                <a:gridCol w="3033395"/>
                <a:gridCol w="3129280"/>
              </a:tblGrid>
              <a:tr h="217170">
                <a:tc>
                  <a:txBody>
                    <a:bodyPr/>
                    <a:p>
                      <a:pPr indent="0" algn="ctr">
                        <a:buNone/>
                      </a:pPr>
                      <a:r>
                        <a:rPr lang="zh-CN" sz="800" b="1">
                          <a:solidFill>
                            <a:srgbClr val="FFFFFF"/>
                          </a:solidFill>
                          <a:latin typeface="Arial" panose="020B0604020202020204" pitchFamily="34" charset="0"/>
                          <a:ea typeface="微软雅黑" panose="020B0503020204020204" charset="-122"/>
                          <a:sym typeface="+mn-ea"/>
                        </a:rPr>
                        <a:t>Model</a:t>
                      </a:r>
                      <a:endParaRPr lang="zh-CN" altLang="en-US" sz="800" b="1">
                        <a:solidFill>
                          <a:srgbClr val="FFFFFF"/>
                        </a:solidFill>
                        <a:latin typeface="Arial" panose="020B0604020202020204" pitchFamily="34" charset="0"/>
                        <a:ea typeface="微软雅黑" panose="020B0503020204020204" charset="-122"/>
                        <a:sym typeface="+mn-ea"/>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AMZ070W06RPGD</a:t>
                      </a:r>
                      <a:endParaRPr lang="en-US" altLang="en-US" sz="800" b="1">
                        <a:solidFill>
                          <a:srgbClr val="FFFFFF"/>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c>
                  <a:txBody>
                    <a:bodyPr/>
                    <a:p>
                      <a:pPr indent="0" algn="ctr">
                        <a:buNone/>
                      </a:pPr>
                      <a:r>
                        <a:rPr lang="en-US" sz="800" b="1">
                          <a:solidFill>
                            <a:srgbClr val="FFFFFF"/>
                          </a:solidFill>
                          <a:latin typeface="微软雅黑" panose="020B0503020204020204" charset="-122"/>
                        </a:rPr>
                        <a:t>AMZ070W06RPGE</a:t>
                      </a:r>
                      <a:endParaRPr lang="en-US" altLang="en-US" sz="800" b="1">
                        <a:solidFill>
                          <a:srgbClr val="FFFFFF"/>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2C76DB"/>
                    </a:solid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display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7" TFT LCD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7" TFT LCD</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Resolution (Px)</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800X480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800X480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color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7805">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6535">
                <a:tc>
                  <a:txBody>
                    <a:bodyPr/>
                    <a:p>
                      <a:pPr indent="0" algn="ctr">
                        <a:buNone/>
                      </a:pPr>
                      <a:r>
                        <a:rPr lang="zh-CN" sz="700" b="1">
                          <a:solidFill>
                            <a:srgbClr val="000000"/>
                          </a:solidFill>
                          <a:latin typeface="Arial" panose="020B0604020202020204" pitchFamily="34" charset="0"/>
                          <a:ea typeface="微软雅黑" panose="020B0503020204020204" charset="-122"/>
                        </a:rPr>
                        <a:t>LED lifespan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touch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4-wire industrial resistive touch screen (surface hardness 4H)</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7805">
                <a:tc>
                  <a:txBody>
                    <a:bodyPr/>
                    <a:p>
                      <a:pPr indent="0" algn="ctr">
                        <a:buNone/>
                      </a:pPr>
                      <a:r>
                        <a:rPr lang="en-US" sz="700" b="1">
                          <a:solidFill>
                            <a:srgbClr val="000000"/>
                          </a:solidFill>
                          <a:latin typeface="微软雅黑" panose="020B0503020204020204" charset="-122"/>
                        </a:rPr>
                        <a:t>CPU</a:t>
                      </a:r>
                      <a:endParaRPr lang="en-US" alt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32-bit 600MHz ARM9 built-in 8MB DDR memory</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6535">
                <a:tc>
                  <a:txBody>
                    <a:bodyPr/>
                    <a:p>
                      <a:pPr indent="0" algn="ctr">
                        <a:buNone/>
                      </a:pPr>
                      <a:r>
                        <a:rPr lang="zh-CN" sz="700" b="1">
                          <a:solidFill>
                            <a:srgbClr val="000000"/>
                          </a:solidFill>
                          <a:latin typeface="Arial" panose="020B0604020202020204" pitchFamily="34" charset="0"/>
                          <a:ea typeface="微软雅黑" panose="020B0503020204020204" charset="-122"/>
                        </a:rPr>
                        <a:t>memorizer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Nand Flash</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16Mbyte SPI Nand Flash</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7805">
                <a:tc>
                  <a:txBody>
                    <a:bodyPr/>
                    <a:p>
                      <a:pPr indent="0" algn="ctr">
                        <a:buNone/>
                      </a:pPr>
                      <a:r>
                        <a:rPr lang="en-US" sz="700" b="1">
                          <a:solidFill>
                            <a:srgbClr val="000000"/>
                          </a:solidFill>
                          <a:latin typeface="微软雅黑" panose="020B0503020204020204" charset="-122"/>
                        </a:rPr>
                        <a:t>RTC</a:t>
                      </a:r>
                      <a:endParaRPr lang="en-US" alt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Real-time clock built-in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Real-time clock built-in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6535">
                <a:tc>
                  <a:txBody>
                    <a:bodyPr/>
                    <a:p>
                      <a:pPr indent="0" algn="ctr">
                        <a:buNone/>
                      </a:pPr>
                      <a:r>
                        <a:rPr lang="zh-CN" sz="700" b="1">
                          <a:solidFill>
                            <a:srgbClr val="000000"/>
                          </a:solidFill>
                          <a:latin typeface="Arial" panose="020B0604020202020204" pitchFamily="34" charset="0"/>
                          <a:ea typeface="微软雅黑" panose="020B0503020204020204" charset="-122"/>
                        </a:rPr>
                        <a:t>buzzer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Yes</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71780">
                <a:tc>
                  <a:txBody>
                    <a:bodyPr/>
                    <a:p>
                      <a:pPr indent="0" algn="ctr">
                        <a:buNone/>
                      </a:pPr>
                      <a:r>
                        <a:rPr lang="zh-CN" sz="700" b="1">
                          <a:solidFill>
                            <a:srgbClr val="000000"/>
                          </a:solidFill>
                          <a:latin typeface="Arial" panose="020B0604020202020204" pitchFamily="34" charset="0"/>
                          <a:ea typeface="微软雅黑" panose="020B0503020204020204" charset="-122"/>
                        </a:rPr>
                        <a:t>Power-down data is saved</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In the tank</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In the tank</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USB port</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1 x USB 2.0 Device port</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71780">
                <a:tc>
                  <a:txBody>
                    <a:bodyPr/>
                    <a:p>
                      <a:pPr indent="0" algn="ctr">
                        <a:buNone/>
                      </a:pPr>
                      <a:r>
                        <a:rPr lang="zh-CN" sz="700" b="1">
                          <a:solidFill>
                            <a:srgbClr val="000000"/>
                          </a:solidFill>
                          <a:latin typeface="Arial" panose="020B0604020202020204" pitchFamily="34" charset="0"/>
                          <a:ea typeface="微软雅黑" panose="020B0503020204020204" charset="-122"/>
                        </a:rPr>
                        <a:t>How to download the program</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USB, SD card download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6535">
                <a:tc>
                  <a:txBody>
                    <a:bodyPr/>
                    <a:p>
                      <a:pPr indent="0" algn="ctr">
                        <a:buNone/>
                      </a:pPr>
                      <a:r>
                        <a:rPr lang="zh-CN" sz="700" b="1">
                          <a:solidFill>
                            <a:srgbClr val="000000"/>
                          </a:solidFill>
                          <a:latin typeface="Arial" panose="020B0604020202020204" pitchFamily="34" charset="0"/>
                          <a:ea typeface="微软雅黑" panose="020B0503020204020204" charset="-122"/>
                        </a:rPr>
                        <a:t>flash drive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Not supported</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7805">
                <a:tc>
                  <a:txBody>
                    <a:bodyPr/>
                    <a:p>
                      <a:pPr indent="0" algn="ctr">
                        <a:buNone/>
                      </a:pPr>
                      <a:r>
                        <a:rPr lang="zh-CN" sz="700" b="1">
                          <a:solidFill>
                            <a:srgbClr val="000000"/>
                          </a:solidFill>
                          <a:latin typeface="Arial" panose="020B0604020202020204" pitchFamily="34" charset="0"/>
                          <a:ea typeface="微软雅黑" panose="020B0503020204020204" charset="-122"/>
                        </a:rPr>
                        <a:t>Communication port</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1 serial port, serial port 1: support RS485</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Arial" panose="020B0604020202020204" pitchFamily="34" charset="0"/>
                          <a:ea typeface="微软雅黑" panose="020B0503020204020204" charset="-122"/>
                        </a:rPr>
                        <a:t>1 serial port, serial port 1: support RS232</a:t>
                      </a:r>
                      <a:endParaRPr lang="zh-CN" sz="700" b="0">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Rated power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3.5W</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3.5W</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6535">
                <a:tc>
                  <a:txBody>
                    <a:bodyPr/>
                    <a:p>
                      <a:pPr indent="0" algn="ctr">
                        <a:buNone/>
                      </a:pPr>
                      <a:r>
                        <a:rPr lang="zh-CN" sz="700" b="1">
                          <a:solidFill>
                            <a:srgbClr val="000000"/>
                          </a:solidFill>
                          <a:latin typeface="Arial" panose="020B0604020202020204" pitchFamily="34" charset="0"/>
                          <a:ea typeface="微软雅黑" panose="020B0503020204020204" charset="-122"/>
                        </a:rPr>
                        <a:t>Voltage range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DC 10-30V</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7805">
                <a:tc>
                  <a:txBody>
                    <a:bodyPr/>
                    <a:p>
                      <a:pPr indent="0" algn="ctr">
                        <a:buNone/>
                      </a:pPr>
                      <a:r>
                        <a:rPr lang="zh-CN" sz="700" b="1">
                          <a:solidFill>
                            <a:srgbClr val="000000"/>
                          </a:solidFill>
                          <a:latin typeface="Arial" panose="020B0604020202020204" pitchFamily="34" charset="0"/>
                          <a:ea typeface="微软雅黑" panose="020B0503020204020204" charset="-122"/>
                        </a:rPr>
                        <a:t>Power protection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a:txBody>
                    <a:bodyPr/>
                    <a:p>
                      <a:pPr indent="0" algn="ctr">
                        <a:buNone/>
                      </a:pPr>
                      <a:r>
                        <a:rPr lang="en-US" sz="700" b="0">
                          <a:solidFill>
                            <a:srgbClr val="000000"/>
                          </a:solidFill>
                          <a:latin typeface="微软雅黑" panose="020B0503020204020204" charset="-122"/>
                        </a:rPr>
                        <a:t>It has the ability of +/-3KV lightning surge protection</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r>
              <a:tr h="216535">
                <a:tc>
                  <a:txBody>
                    <a:bodyPr/>
                    <a:p>
                      <a:pPr indent="0" algn="ctr">
                        <a:buNone/>
                      </a:pPr>
                      <a:r>
                        <a:rPr lang="zh-CN" sz="700" b="1">
                          <a:solidFill>
                            <a:srgbClr val="000000"/>
                          </a:solidFill>
                          <a:latin typeface="Arial" panose="020B0604020202020204" pitchFamily="34" charset="0"/>
                          <a:ea typeface="微软雅黑" panose="020B0503020204020204" charset="-122"/>
                        </a:rPr>
                        <a:t>Power loss is allowed</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&lt;5ms</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71780">
                <a:tc>
                  <a:txBody>
                    <a:bodyPr/>
                    <a:p>
                      <a:pPr indent="0" algn="ctr">
                        <a:buNone/>
                      </a:pPr>
                      <a:r>
                        <a:rPr lang="en-US" sz="700" b="1">
                          <a:solidFill>
                            <a:srgbClr val="000000"/>
                          </a:solidFill>
                          <a:latin typeface="微软雅黑" panose="020B0503020204020204" charset="-122"/>
                        </a:rPr>
                        <a:t>CE&amp;ROHS</a:t>
                      </a:r>
                      <a:endParaRPr lang="en-US" altLang="en-US" sz="700" b="1">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gridSpan="2">
                  <a:txBody>
                    <a:bodyPr/>
                    <a:p>
                      <a:pPr indent="0" algn="ctr">
                        <a:buNone/>
                      </a:pPr>
                      <a:r>
                        <a:rPr lang="en-US" sz="700" b="0">
                          <a:solidFill>
                            <a:srgbClr val="000000"/>
                          </a:solidFill>
                          <a:latin typeface="微软雅黑" panose="020B0503020204020204" charset="-122"/>
                        </a:rPr>
                        <a:t>Comply with EN61000-6-2:2005 and EN61000-6-4:2007 standards; Lightning surge +/-3KV, swarm pulse +/-3KV; Electrostatic contact discharge +/-4KV; Electrostatic air discharge +/-4KV.</a:t>
                      </a:r>
                      <a:endParaRPr 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noFill/>
                  </a:tcPr>
                </a:tc>
                <a:tc hMerge="1">
                  <a:tcPr>
                    <a:lnR w="6350" cap="flat" cmpd="sng">
                      <a:solidFill>
                        <a:srgbClr val="FFFFFF"/>
                      </a:solidFill>
                      <a:prstDash val="solid"/>
                      <a:headEnd type="none" w="med" len="med"/>
                      <a:tailEnd type="none" w="med" len="med"/>
                    </a:lnR>
                    <a:lnT cap="flat">
                      <a:noFill/>
                    </a:lnT>
                    <a:lnB cap="flat">
                      <a:noFill/>
                    </a:lnB>
                  </a:tcPr>
                </a:tc>
              </a:tr>
              <a:tr h="225425">
                <a:tc>
                  <a:txBody>
                    <a:bodyPr/>
                    <a:p>
                      <a:pPr indent="0" algn="ctr">
                        <a:buNone/>
                      </a:pPr>
                      <a:r>
                        <a:rPr lang="zh-CN" sz="700" b="1">
                          <a:solidFill>
                            <a:srgbClr val="000000"/>
                          </a:solidFill>
                          <a:latin typeface="Arial" panose="020B0604020202020204" pitchFamily="34" charset="0"/>
                          <a:ea typeface="微软雅黑" panose="020B0503020204020204" charset="-122"/>
                        </a:rPr>
                        <a:t>Operating temperature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rPr>
                        <a:t>-10℃~50℃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cap="flat">
                      <a:noFill/>
                    </a:lnB>
                    <a:lnTlToBr>
                      <a:noFill/>
                    </a:lnTlToBr>
                    <a:lnBlToTr>
                      <a:noFill/>
                    </a:lnBlToTr>
                    <a:solidFill>
                      <a:srgbClr val="DDEBF7"/>
                    </a:solidFill>
                  </a:tcPr>
                </a:tc>
              </a:tr>
              <a:tr h="217170">
                <a:tc>
                  <a:txBody>
                    <a:bodyPr/>
                    <a:p>
                      <a:pPr indent="0" algn="ctr">
                        <a:buNone/>
                      </a:pPr>
                      <a:r>
                        <a:rPr lang="zh-CN" sz="700" b="1">
                          <a:solidFill>
                            <a:srgbClr val="000000"/>
                          </a:solidFill>
                          <a:latin typeface="Arial" panose="020B0604020202020204" pitchFamily="34" charset="0"/>
                          <a:ea typeface="微软雅黑" panose="020B0503020204020204" charset="-122"/>
                        </a:rPr>
                        <a:t>Storage temperature</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微软雅黑" panose="020B0503020204020204" charset="-122"/>
                        </a:rPr>
                        <a:t>-30℃~70℃</a:t>
                      </a:r>
                      <a:endParaRPr lang="en-US" altLang="en-US" sz="700" b="0">
                        <a:solidFill>
                          <a:srgbClr val="000000"/>
                        </a:solidFill>
                        <a:latin typeface="微软雅黑" panose="020B0503020204020204" charset="-122"/>
                      </a:endParaRPr>
                    </a:p>
                  </a:txBody>
                  <a:tcPr marL="12700" marR="12700" marT="12700" vert="horz"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cap="flat">
                      <a:noFill/>
                    </a:lnT>
                    <a:lnB w="19050" cap="flat" cmpd="sng">
                      <a:solidFill>
                        <a:srgbClr val="2C76DB"/>
                      </a:solidFill>
                      <a:prstDash val="solid"/>
                      <a:headEnd type="none" w="med" len="med"/>
                      <a:tailEnd type="none" w="med" len="med"/>
                    </a:lnB>
                    <a:lnTlToBr>
                      <a:noFill/>
                    </a:lnTlToBr>
                    <a:lnBlToTr>
                      <a:noFill/>
                    </a:lnBlToTr>
                    <a:noFill/>
                  </a:tcPr>
                </a:tc>
              </a:tr>
            </a:tbl>
          </a:graphicData>
        </a:graphic>
      </p:graphicFrame>
      <p:pic>
        <p:nvPicPr>
          <p:cNvPr id="6" name="图片 5" descr="44444444444"/>
          <p:cNvPicPr>
            <a:picLocks noChangeAspect="1"/>
          </p:cNvPicPr>
          <p:nvPr/>
        </p:nvPicPr>
        <p:blipFill>
          <a:blip r:embed="rId5"/>
          <a:stretch>
            <a:fillRect/>
          </a:stretch>
        </p:blipFill>
        <p:spPr>
          <a:xfrm>
            <a:off x="271780" y="3784600"/>
            <a:ext cx="3670300" cy="2700655"/>
          </a:xfrm>
          <a:prstGeom prst="rect">
            <a:avLst/>
          </a:prstGeom>
          <a:effectLst>
            <a:reflection blurRad="6350" stA="50000" endA="300" endPos="6000" dir="5400000" sy="-100000" algn="bl" rotWithShape="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7120" y="897890"/>
            <a:ext cx="6540500"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97120" y="8978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643630"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AMZ 101 W01 RAG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39" name="图片 39" descr="IMG_3666"/>
          <p:cNvPicPr>
            <a:picLocks noChangeAspect="1"/>
          </p:cNvPicPr>
          <p:nvPr>
            <p:custDataLst>
              <p:tags r:id="rId2"/>
            </p:custDataLst>
          </p:nvPr>
        </p:nvPicPr>
        <p:blipFill>
          <a:blip r:embed="rId3"/>
          <a:stretch>
            <a:fillRect/>
          </a:stretch>
        </p:blipFill>
        <p:spPr>
          <a:xfrm>
            <a:off x="828675" y="944880"/>
            <a:ext cx="3811905" cy="2494280"/>
          </a:xfrm>
          <a:prstGeom prst="rect">
            <a:avLst/>
          </a:prstGeom>
          <a:effectLst>
            <a:reflection stA="38000" endA="300" endPos="9000" dist="12700" dir="5400000" sy="-100000" algn="bl" rotWithShape="0"/>
          </a:effectLst>
        </p:spPr>
      </p:pic>
      <p:graphicFrame>
        <p:nvGraphicFramePr>
          <p:cNvPr id="3" name="表格 2"/>
          <p:cNvGraphicFramePr/>
          <p:nvPr>
            <p:custDataLst>
              <p:tags r:id="rId4"/>
            </p:custDataLst>
          </p:nvPr>
        </p:nvGraphicFramePr>
        <p:xfrm>
          <a:off x="5102225" y="1121410"/>
          <a:ext cx="6115050" cy="5268595"/>
        </p:xfrm>
        <a:graphic>
          <a:graphicData uri="http://schemas.openxmlformats.org/drawingml/2006/table">
            <a:tbl>
              <a:tblPr/>
              <a:tblGrid>
                <a:gridCol w="1493520"/>
                <a:gridCol w="4621530"/>
              </a:tblGrid>
              <a:tr h="285750">
                <a:tc>
                  <a:txBody>
                    <a:bodyPr/>
                    <a:p>
                      <a:pPr indent="0" algn="ctr">
                        <a:buNone/>
                      </a:pPr>
                      <a:r>
                        <a:rPr lang="zh-CN" sz="800" b="1">
                          <a:solidFill>
                            <a:srgbClr val="FFFFFF"/>
                          </a:solidFill>
                          <a:latin typeface="Arial" panose="020B0604020202020204" pitchFamily="34" charset="0"/>
                          <a:ea typeface="微软雅黑" panose="020B0503020204020204" charset="-122"/>
                          <a:sym typeface="+mn-ea"/>
                        </a:rPr>
                        <a:t>Model</a:t>
                      </a:r>
                      <a:endParaRPr lang="zh-CN" altLang="en-US" sz="800" b="1">
                        <a:solidFill>
                          <a:srgbClr val="FFFFFF"/>
                        </a:solidFill>
                        <a:latin typeface="Arial" panose="020B0604020202020204" pitchFamily="34" charset="0"/>
                        <a:ea typeface="微软雅黑" panose="020B0503020204020204" charset="-122"/>
                        <a:sym typeface="+mn-ea"/>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AMZ101W01RAG/AMZ101W01RAGD/AMZ101W01RAGE</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1610">
                <a:tc>
                  <a:txBody>
                    <a:bodyPr/>
                    <a:p>
                      <a:pPr indent="0" algn="ctr">
                        <a:buNone/>
                      </a:pPr>
                      <a:r>
                        <a:rPr lang="zh-CN" sz="700" b="1">
                          <a:solidFill>
                            <a:srgbClr val="000000"/>
                          </a:solidFill>
                          <a:latin typeface="Arial" panose="020B0604020202020204" pitchFamily="34" charset="0"/>
                          <a:ea typeface="微软雅黑" panose="020B0503020204020204" charset="-122"/>
                        </a:rPr>
                        <a:t>display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10.1"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Arial" panose="020B0604020202020204" pitchFamily="34" charset="0"/>
                          <a:ea typeface="微软雅黑" panose="020B0503020204020204" charset="-122"/>
                        </a:rPr>
                        <a:t>Resolution (Px)</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1024X600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Arial" panose="020B0604020202020204" pitchFamily="34" charset="0"/>
                          <a:ea typeface="微软雅黑" panose="020B0503020204020204" charset="-122"/>
                        </a:rPr>
                        <a:t>color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260,000 colors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400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Arial" panose="020B0604020202020204" pitchFamily="34" charset="0"/>
                          <a:ea typeface="微软雅黑" panose="020B0503020204020204" charset="-122"/>
                        </a:rPr>
                        <a:t>brightness</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Arial" panose="020B0604020202020204" pitchFamily="34" charset="0"/>
                          <a:ea typeface="微软雅黑" panose="020B0503020204020204" charset="-122"/>
                        </a:rPr>
                        <a:t>LED lifespan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Arial" panose="020B0604020202020204" pitchFamily="34" charset="0"/>
                          <a:ea typeface="微软雅黑" panose="020B0503020204020204" charset="-122"/>
                        </a:rPr>
                        <a:t>touch screen</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 capacitive touch screen can be customized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en-US" sz="700" b="1">
                          <a:solidFill>
                            <a:srgbClr val="000000"/>
                          </a:solidFill>
                          <a:latin typeface="微软雅黑" panose="020B0503020204020204" charset="-122"/>
                        </a:rPr>
                        <a:t>CPU</a:t>
                      </a:r>
                      <a:endParaRPr lang="en-US" altLang="en-US" sz="700" b="1">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32-bit 600MHz ARM9 built-in 32MB DDR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Arial" panose="020B0604020202020204" pitchFamily="34" charset="0"/>
                          <a:ea typeface="微软雅黑" panose="020B0503020204020204" charset="-122"/>
                        </a:rPr>
                        <a:t>memorizer</a:t>
                      </a:r>
                      <a:endParaRPr lang="zh-CN" sz="700" b="1">
                        <a:solidFill>
                          <a:srgbClr val="000000"/>
                        </a:solidFill>
                        <a:latin typeface="Arial" panose="020B0604020202020204" pitchFamily="34" charset="0"/>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128Mbyte SPI Nand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en-US" sz="700" b="1">
                          <a:solidFill>
                            <a:srgbClr val="000000"/>
                          </a:solidFill>
                          <a:latin typeface="微软雅黑" panose="020B0503020204020204" charset="-122"/>
                        </a:rPr>
                        <a:t>RTC</a:t>
                      </a:r>
                      <a:endParaRPr lang="en-US" altLang="en-US" sz="700" b="1">
                        <a:solidFill>
                          <a:srgbClr val="000000"/>
                        </a:solidFill>
                        <a:latin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Real-time clock built-in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Yes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en-US" sz="700" b="1">
                          <a:solidFill>
                            <a:srgbClr val="000000"/>
                          </a:solidFill>
                          <a:latin typeface="微软雅黑" panose="020B0503020204020204" charset="-122"/>
                          <a:ea typeface="微软雅黑" panose="020B0503020204020204" charset="-122"/>
                        </a:rPr>
                        <a:t>USB1</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TYPE-C type, download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en-US" sz="700" b="1">
                          <a:solidFill>
                            <a:srgbClr val="000000"/>
                          </a:solidFill>
                          <a:latin typeface="微软雅黑" panose="020B0503020204020204" charset="-122"/>
                          <a:ea typeface="微软雅黑" panose="020B0503020204020204" charset="-122"/>
                        </a:rPr>
                        <a:t>USB2</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TYPE-A, download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USB flash drive, 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rowSpan="2">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05435">
                <a:tc vMerge="1">
                  <a:tcPr>
                    <a:lnB cap="flat">
                      <a:noFill/>
                    </a:lnB>
                  </a:tcPr>
                </a:tc>
                <a:tc>
                  <a:txBody>
                    <a:bodyPr/>
                    <a:p>
                      <a:pPr indent="0" algn="ctr">
                        <a:buNone/>
                      </a:pPr>
                      <a:r>
                        <a:rPr lang="en-US" sz="700" b="0">
                          <a:solidFill>
                            <a:srgbClr val="FF0000"/>
                          </a:solidFill>
                          <a:latin typeface="微软雅黑" panose="020B0503020204020204" charset="-122"/>
                          <a:ea typeface="微软雅黑" panose="020B0503020204020204" charset="-122"/>
                          <a:cs typeface="微软雅黑" panose="020B0503020204020204" charset="-122"/>
                        </a:rPr>
                        <a:t>Note: Press and hold the screen to power on for 5 seconds, it will automatically enter the system parameter setting interface, and download it by selecting USB. Or download a USB flash drive to switch the download mode</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RS232, RS485, RS422 choose one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RS232, RS485d only supports one of them</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10-30V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161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+/-2KV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30543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+/-2KV, swarm pulse +/-4KV; Electrostatic contact discharge +/-8KV; Electrostatic air discharge +/-15KV.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2245">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bl>
          </a:graphicData>
        </a:graphic>
      </p:graphicFrame>
      <p:pic>
        <p:nvPicPr>
          <p:cNvPr id="5" name="图片 4" descr="IMG_4325"/>
          <p:cNvPicPr>
            <a:picLocks noChangeAspect="1"/>
          </p:cNvPicPr>
          <p:nvPr/>
        </p:nvPicPr>
        <p:blipFill>
          <a:blip r:embed="rId5"/>
          <a:stretch>
            <a:fillRect/>
          </a:stretch>
        </p:blipFill>
        <p:spPr>
          <a:xfrm>
            <a:off x="538480" y="3730625"/>
            <a:ext cx="4403090" cy="29337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未标题444-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5" name="文本框 4"/>
          <p:cNvSpPr txBox="1"/>
          <p:nvPr>
            <p:custDataLst>
              <p:tags r:id="rId3"/>
            </p:custDataLst>
          </p:nvPr>
        </p:nvSpPr>
        <p:spPr>
          <a:xfrm>
            <a:off x="4692015" y="3075940"/>
            <a:ext cx="3091815" cy="706755"/>
          </a:xfrm>
          <a:prstGeom prst="rect">
            <a:avLst/>
          </a:prstGeom>
          <a:noFill/>
        </p:spPr>
        <p:txBody>
          <a:bodyPr wrap="square" rtlCol="0">
            <a:spAutoFit/>
          </a:bodyPr>
          <a:p>
            <a:r>
              <a:rPr lang="en-US" altLang="zh-CN" sz="4000" b="1">
                <a:solidFill>
                  <a:schemeClr val="bg1"/>
                </a:solidFill>
                <a:latin typeface="微软雅黑" panose="020B0503020204020204" charset="-122"/>
                <a:ea typeface="微软雅黑" panose="020B0503020204020204" charset="-122"/>
                <a:cs typeface="微软雅黑" panose="020B0503020204020204" charset="-122"/>
              </a:rPr>
              <a:t>AMT</a:t>
            </a:r>
            <a:r>
              <a:rPr lang="zh-CN" altLang="en-US" sz="4000" b="1">
                <a:solidFill>
                  <a:schemeClr val="bg1"/>
                </a:solidFill>
                <a:latin typeface="微软雅黑" panose="020B0503020204020204" charset="-122"/>
                <a:ea typeface="微软雅黑" panose="020B0503020204020204" charset="-122"/>
                <a:cs typeface="微软雅黑" panose="020B0503020204020204" charset="-122"/>
              </a:rPr>
              <a:t>series</a:t>
            </a:r>
            <a:endParaRPr lang="zh-CN" altLang="en-US" sz="40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4799965" y="2864168"/>
            <a:ext cx="2591435" cy="1129665"/>
            <a:chOff x="7560" y="3954"/>
            <a:chExt cx="4081" cy="1779"/>
          </a:xfrm>
        </p:grpSpPr>
        <p:cxnSp>
          <p:nvCxnSpPr>
            <p:cNvPr id="7" name="直接连接符 6"/>
            <p:cNvCxnSpPr/>
            <p:nvPr>
              <p:custDataLst>
                <p:tags r:id="rId4"/>
              </p:custDataLst>
            </p:nvPr>
          </p:nvCxnSpPr>
          <p:spPr>
            <a:xfrm>
              <a:off x="7560" y="5733"/>
              <a:ext cx="4081"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5"/>
              </p:custDataLst>
            </p:nvPr>
          </p:nvCxnSpPr>
          <p:spPr>
            <a:xfrm>
              <a:off x="7560" y="3954"/>
              <a:ext cx="4081"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7120" y="974090"/>
            <a:ext cx="6540500"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97120" y="9740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7" descr="图层 14"/>
          <p:cNvPicPr>
            <a:picLocks noChangeAspect="1"/>
          </p:cNvPicPr>
          <p:nvPr>
            <p:custDataLst>
              <p:tags r:id="rId2"/>
            </p:custDataLst>
          </p:nvPr>
        </p:nvPicPr>
        <p:blipFill>
          <a:blip r:embed="rId3"/>
          <a:stretch>
            <a:fillRect/>
          </a:stretch>
        </p:blipFill>
        <p:spPr>
          <a:xfrm>
            <a:off x="680720" y="974090"/>
            <a:ext cx="3969385" cy="2520950"/>
          </a:xfrm>
          <a:prstGeom prst="rect">
            <a:avLst/>
          </a:prstGeom>
          <a:effectLst>
            <a:reflection blurRad="6350" stA="34000" endA="300" endPos="21000" dir="5400000" sy="-100000" algn="bl" rotWithShape="0"/>
          </a:effectLst>
        </p:spPr>
      </p:pic>
      <p:pic>
        <p:nvPicPr>
          <p:cNvPr id="6" name="图片 5" descr="图层111 2"/>
          <p:cNvPicPr>
            <a:picLocks noChangeAspect="1"/>
          </p:cNvPicPr>
          <p:nvPr/>
        </p:nvPicPr>
        <p:blipFill>
          <a:blip r:embed="rId4"/>
          <a:stretch>
            <a:fillRect/>
          </a:stretch>
        </p:blipFill>
        <p:spPr>
          <a:xfrm>
            <a:off x="680720" y="4074160"/>
            <a:ext cx="3970655" cy="2511425"/>
          </a:xfrm>
          <a:prstGeom prst="rect">
            <a:avLst/>
          </a:prstGeom>
        </p:spPr>
      </p:pic>
      <p:sp>
        <p:nvSpPr>
          <p:cNvPr id="2" name="文本框 1"/>
          <p:cNvSpPr txBox="1"/>
          <p:nvPr>
            <p:custDataLst>
              <p:tags r:id="rId5"/>
            </p:custDataLst>
          </p:nvPr>
        </p:nvSpPr>
        <p:spPr>
          <a:xfrm>
            <a:off x="63500" y="220345"/>
            <a:ext cx="4504690"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 </a:t>
            </a:r>
            <a:r>
              <a:rPr sz="2000" b="1">
                <a:solidFill>
                  <a:srgbClr val="0055FB"/>
                </a:solidFill>
                <a:latin typeface="微软雅黑" panose="020B0503020204020204" charset="-122"/>
                <a:ea typeface="微软雅黑" panose="020B0503020204020204" charset="-122"/>
              </a:rPr>
              <a:t>MT043W016-L480X272R series</a:t>
            </a:r>
            <a:endParaRPr sz="2000" b="1">
              <a:solidFill>
                <a:srgbClr val="0055FB"/>
              </a:solidFill>
              <a:latin typeface="微软雅黑" panose="020B0503020204020204" charset="-122"/>
              <a:ea typeface="微软雅黑" panose="020B0503020204020204" charset="-122"/>
            </a:endParaRPr>
          </a:p>
        </p:txBody>
      </p:sp>
      <p:graphicFrame>
        <p:nvGraphicFramePr>
          <p:cNvPr id="8" name="表格 7"/>
          <p:cNvGraphicFramePr/>
          <p:nvPr>
            <p:custDataLst>
              <p:tags r:id="rId6"/>
            </p:custDataLst>
          </p:nvPr>
        </p:nvGraphicFramePr>
        <p:xfrm>
          <a:off x="5151438" y="1241108"/>
          <a:ext cx="6031865" cy="5077460"/>
        </p:xfrm>
        <a:graphic>
          <a:graphicData uri="http://schemas.openxmlformats.org/drawingml/2006/table">
            <a:tbl>
              <a:tblPr/>
              <a:tblGrid>
                <a:gridCol w="1766570"/>
                <a:gridCol w="4265295"/>
              </a:tblGrid>
              <a:tr h="33718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AMT043W016-L480X272R-X1</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operating system</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UCOS</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display screen</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4.3" TFT LCD</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9390">
                <a:tc>
                  <a:txBody>
                    <a:bodyPr/>
                    <a:p>
                      <a:pPr indent="0" algn="ctr">
                        <a:buNone/>
                      </a:pPr>
                      <a:r>
                        <a:rPr lang="en-US" sz="8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480X272</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color</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65536</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brightness</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250 cd/m</a:t>
                      </a:r>
                      <a:r>
                        <a:rPr lang="en-US" sz="800" b="0" baseline="30000">
                          <a:solidFill>
                            <a:srgbClr val="000000"/>
                          </a:solidFill>
                          <a:latin typeface="微软雅黑" panose="020B0503020204020204" charset="-122"/>
                          <a:ea typeface="微软雅黑" panose="020B0503020204020204" charset="-122"/>
                        </a:rPr>
                        <a:t>2</a:t>
                      </a:r>
                      <a:endParaRPr lang="en-US" altLang="en-US" sz="8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Backlight</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cs typeface="微软雅黑" panose="020B0503020204020204" charset="-122"/>
                        </a:rPr>
                        <a:t>LED life</a:t>
                      </a:r>
                      <a:endParaRPr lang="en-US"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touch screen</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CPU</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memorizer</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64Mbyte SPI NANDFlash</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RTC</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In the tank</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buzzer</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In the tank</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Power-down data is saved</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Yes, 3S auto-save</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cs typeface="微软雅黑" panose="020B0503020204020204" charset="-122"/>
                        </a:rPr>
                        <a:t>USB port</a:t>
                      </a:r>
                      <a:endParaRPr lang="en-US"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How to download the program</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Communication port</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1 serial port, RS232 or RS485 optional</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Rated power</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2W max</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Rated voltage</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DC9-30V</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Power protection</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8755">
                <a:tc>
                  <a:txBody>
                    <a:bodyPr/>
                    <a:p>
                      <a:pPr indent="0" algn="ctr">
                        <a:buNone/>
                      </a:pPr>
                      <a:r>
                        <a:rPr lang="en-US" sz="800" b="1">
                          <a:solidFill>
                            <a:srgbClr val="000000"/>
                          </a:solidFill>
                          <a:latin typeface="微软雅黑" panose="020B0503020204020204" charset="-122"/>
                          <a:ea typeface="微软雅黑" panose="020B0503020204020204" charset="-122"/>
                        </a:rPr>
                        <a:t>Power loss is allowed</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&lt;5ms</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74015">
                <a:tc>
                  <a:txBody>
                    <a:bodyPr/>
                    <a:p>
                      <a:pPr indent="0" algn="ctr">
                        <a:buNone/>
                      </a:pPr>
                      <a:r>
                        <a:rPr lang="en-US" sz="800" b="1">
                          <a:solidFill>
                            <a:srgbClr val="000000"/>
                          </a:solidFill>
                          <a:latin typeface="微软雅黑" panose="020B0503020204020204" charset="-122"/>
                          <a:ea typeface="微软雅黑" panose="020B0503020204020204" charset="-122"/>
                        </a:rPr>
                        <a:t>CE&amp;ROHS</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+/-4KV; Electrostatic air discharge +/-8KV.</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9390">
                <a:tc>
                  <a:txBody>
                    <a:bodyPr/>
                    <a:p>
                      <a:pPr indent="0" algn="ctr">
                        <a:buNone/>
                      </a:pPr>
                      <a:r>
                        <a:rPr lang="en-US" sz="800" b="1">
                          <a:solidFill>
                            <a:srgbClr val="000000"/>
                          </a:solidFill>
                          <a:latin typeface="微软雅黑" panose="020B0503020204020204" charset="-122"/>
                          <a:ea typeface="微软雅黑" panose="020B0503020204020204" charset="-122"/>
                        </a:rPr>
                        <a:t>Operating temperature</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-10℃~50℃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8120">
                <a:tc>
                  <a:txBody>
                    <a:bodyPr/>
                    <a:p>
                      <a:pPr indent="0" algn="ctr">
                        <a:buNone/>
                      </a:pPr>
                      <a:r>
                        <a:rPr lang="en-US" sz="800" b="1">
                          <a:solidFill>
                            <a:srgbClr val="000000"/>
                          </a:solidFill>
                          <a:latin typeface="微软雅黑" panose="020B0503020204020204" charset="-122"/>
                          <a:ea typeface="微软雅黑" panose="020B0503020204020204" charset="-122"/>
                        </a:rPr>
                        <a:t>Storage temperature</a:t>
                      </a:r>
                      <a:endParaRPr 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-30℃~70℃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7120" y="974090"/>
            <a:ext cx="6540500"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97120" y="9740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504690"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AMT043W124-L480X272R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3" name="图片 7" descr="图层 14"/>
          <p:cNvPicPr>
            <a:picLocks noChangeAspect="1"/>
          </p:cNvPicPr>
          <p:nvPr>
            <p:custDataLst>
              <p:tags r:id="rId2"/>
            </p:custDataLst>
          </p:nvPr>
        </p:nvPicPr>
        <p:blipFill>
          <a:blip r:embed="rId3"/>
          <a:stretch>
            <a:fillRect/>
          </a:stretch>
        </p:blipFill>
        <p:spPr>
          <a:xfrm>
            <a:off x="680720" y="974090"/>
            <a:ext cx="3969385" cy="2520950"/>
          </a:xfrm>
          <a:prstGeom prst="rect">
            <a:avLst/>
          </a:prstGeom>
          <a:effectLst>
            <a:reflection blurRad="6350" stA="34000" endA="300" endPos="21000" dir="5400000" sy="-100000" algn="bl" rotWithShape="0"/>
          </a:effectLst>
        </p:spPr>
      </p:pic>
      <p:graphicFrame>
        <p:nvGraphicFramePr>
          <p:cNvPr id="5" name="表格 4"/>
          <p:cNvGraphicFramePr/>
          <p:nvPr>
            <p:custDataLst>
              <p:tags r:id="rId4"/>
            </p:custDataLst>
          </p:nvPr>
        </p:nvGraphicFramePr>
        <p:xfrm>
          <a:off x="5071428" y="1292225"/>
          <a:ext cx="6191885" cy="4975225"/>
        </p:xfrm>
        <a:graphic>
          <a:graphicData uri="http://schemas.openxmlformats.org/drawingml/2006/table">
            <a:tbl>
              <a:tblPr/>
              <a:tblGrid>
                <a:gridCol w="1475740"/>
                <a:gridCol w="4716145"/>
              </a:tblGrid>
              <a:tr h="279400">
                <a:tc>
                  <a:txBody>
                    <a:bodyPr/>
                    <a:p>
                      <a:pPr indent="0" algn="ctr">
                        <a:buNone/>
                      </a:pPr>
                      <a:r>
                        <a:rPr lang="zh-CN" sz="900" b="0">
                          <a:solidFill>
                            <a:srgbClr val="FFFFFF"/>
                          </a:solidFill>
                          <a:latin typeface="微软雅黑" panose="020B0503020204020204" charset="-122"/>
                          <a:ea typeface="微软雅黑" panose="020B0503020204020204" charset="-122"/>
                        </a:rPr>
                        <a:t>Model</a:t>
                      </a:r>
                      <a:endParaRPr lang="zh-CN" sz="900" b="0">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AMT043W124-L480X272R-X1</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rPr>
                        <a:t>operating system</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rPr>
                        <a:t>display screen</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0660">
                <a:tc>
                  <a:txBody>
                    <a:bodyPr/>
                    <a:p>
                      <a:pPr indent="0" algn="ctr">
                        <a:buNone/>
                      </a:pPr>
                      <a:r>
                        <a:rPr lang="en-US" sz="800" b="0">
                          <a:solidFill>
                            <a:srgbClr val="000000"/>
                          </a:solidFill>
                          <a:latin typeface="微软雅黑" panose="020B0503020204020204" charset="-122"/>
                          <a:ea typeface="微软雅黑" panose="020B0503020204020204" charset="-122"/>
                        </a:rPr>
                        <a:t>color</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0660">
                <a:tc>
                  <a:txBody>
                    <a:bodyPr/>
                    <a:p>
                      <a:pPr indent="0" algn="ctr">
                        <a:buNone/>
                      </a:pPr>
                      <a:r>
                        <a:rPr lang="en-US" sz="800" b="0">
                          <a:solidFill>
                            <a:srgbClr val="000000"/>
                          </a:solidFill>
                          <a:latin typeface="微软雅黑" panose="020B0503020204020204" charset="-122"/>
                          <a:ea typeface="微软雅黑" panose="020B0503020204020204" charset="-122"/>
                        </a:rPr>
                        <a:t>brightness</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rPr>
                        <a:t>Backlight</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LED life</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rPr>
                        <a:t>touch screen</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0660">
                <a:tc>
                  <a:txBody>
                    <a:bodyPr/>
                    <a:p>
                      <a:pPr indent="0" algn="ctr">
                        <a:buNone/>
                      </a:pPr>
                      <a:r>
                        <a:rPr lang="en-US" sz="800" b="0">
                          <a:solidFill>
                            <a:srgbClr val="000000"/>
                          </a:solidFill>
                          <a:latin typeface="微软雅黑" panose="020B0503020204020204" charset="-122"/>
                          <a:ea typeface="微软雅黑" panose="020B0503020204020204" charset="-122"/>
                        </a:rPr>
                        <a:t>CPU</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8MB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rPr>
                        <a:t>memorizer</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1295">
                <a:tc>
                  <a:txBody>
                    <a:bodyPr/>
                    <a:p>
                      <a:pPr indent="0" algn="ctr">
                        <a:buNone/>
                      </a:pPr>
                      <a:r>
                        <a:rPr lang="en-US" sz="800" b="0">
                          <a:solidFill>
                            <a:srgbClr val="000000"/>
                          </a:solidFill>
                          <a:latin typeface="微软雅黑" panose="020B0503020204020204" charset="-122"/>
                          <a:ea typeface="微软雅黑" panose="020B0503020204020204" charset="-122"/>
                        </a:rPr>
                        <a:t>RTC</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295">
                <a:tc>
                  <a:txBody>
                    <a:bodyPr/>
                    <a:p>
                      <a:pPr indent="0" algn="ctr">
                        <a:buNone/>
                      </a:pPr>
                      <a:r>
                        <a:rPr lang="en-US" sz="700" b="0">
                          <a:solidFill>
                            <a:srgbClr val="000000"/>
                          </a:solidFill>
                          <a:latin typeface="微软雅黑" panose="020B0503020204020204" charset="-122"/>
                          <a:ea typeface="微软雅黑" panose="020B0503020204020204" charset="-122"/>
                        </a:rPr>
                        <a:t>buzzer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1295">
                <a:tc>
                  <a:txBody>
                    <a:bodyPr/>
                    <a:p>
                      <a:pPr indent="0" algn="ctr">
                        <a:buNone/>
                      </a:pPr>
                      <a:r>
                        <a:rPr lang="en-US" sz="700" b="0">
                          <a:solidFill>
                            <a:srgbClr val="000000"/>
                          </a:solidFill>
                          <a:latin typeface="微软雅黑" panose="020B0503020204020204" charset="-122"/>
                          <a:ea typeface="微软雅黑" panose="020B0503020204020204" charset="-122"/>
                        </a:rPr>
                        <a:t>Power-down data is saved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Yes, 3S auto-save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066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1295">
                <a:tc>
                  <a:txBody>
                    <a:bodyPr/>
                    <a:p>
                      <a:pPr indent="0" algn="ctr">
                        <a:buNone/>
                      </a:pPr>
                      <a:r>
                        <a:rPr lang="en-US" sz="700" b="0">
                          <a:solidFill>
                            <a:srgbClr val="000000"/>
                          </a:solidFill>
                          <a:latin typeface="微软雅黑" panose="020B0503020204020204" charset="-122"/>
                          <a:ea typeface="微软雅黑" panose="020B0503020204020204" charset="-122"/>
                        </a:rPr>
                        <a:t>How to download the program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0660">
                <a:tc>
                  <a:txBody>
                    <a:bodyPr/>
                    <a:p>
                      <a:pPr indent="0" algn="ctr">
                        <a:buNone/>
                      </a:pPr>
                      <a:r>
                        <a:rPr lang="en-US" sz="700" b="0">
                          <a:solidFill>
                            <a:srgbClr val="000000"/>
                          </a:solidFill>
                          <a:latin typeface="微软雅黑" panose="020B0503020204020204" charset="-122"/>
                          <a:ea typeface="微软雅黑" panose="020B0503020204020204" charset="-122"/>
                        </a:rPr>
                        <a:t>Communication port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serial port, RS232 or RS485 optional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0660">
                <a:tc>
                  <a:txBody>
                    <a:bodyPr/>
                    <a:p>
                      <a:pPr indent="0" algn="ctr">
                        <a:buNone/>
                      </a:pPr>
                      <a:r>
                        <a:rPr lang="en-US" sz="700" b="0">
                          <a:solidFill>
                            <a:srgbClr val="000000"/>
                          </a:solidFill>
                          <a:latin typeface="微软雅黑" panose="020B0503020204020204" charset="-122"/>
                          <a:ea typeface="微软雅黑" panose="020B0503020204020204" charset="-122"/>
                        </a:rPr>
                        <a:t>Rated power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930">
                <a:tc>
                  <a:txBody>
                    <a:bodyPr/>
                    <a:p>
                      <a:pPr indent="0" algn="ctr">
                        <a:buNone/>
                      </a:pPr>
                      <a:r>
                        <a:rPr lang="en-US" sz="700" b="0">
                          <a:solidFill>
                            <a:srgbClr val="000000"/>
                          </a:solidFill>
                          <a:latin typeface="微软雅黑" panose="020B0503020204020204" charset="-122"/>
                          <a:ea typeface="微软雅黑" panose="020B0503020204020204" charset="-122"/>
                        </a:rPr>
                        <a:t>Rated voltage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0660">
                <a:tc>
                  <a:txBody>
                    <a:bodyPr/>
                    <a:p>
                      <a:pPr indent="0" algn="ctr">
                        <a:buNone/>
                      </a:pPr>
                      <a:r>
                        <a:rPr lang="en-US" sz="700" b="0">
                          <a:solidFill>
                            <a:srgbClr val="000000"/>
                          </a:solidFill>
                          <a:latin typeface="微软雅黑" panose="020B0503020204020204" charset="-122"/>
                          <a:ea typeface="微软雅黑" panose="020B0503020204020204" charset="-122"/>
                        </a:rPr>
                        <a:t>Power protection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+/-250V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295">
                <a:tc>
                  <a:txBody>
                    <a:bodyPr/>
                    <a:p>
                      <a:pPr indent="0" algn="ctr">
                        <a:buNone/>
                      </a:pPr>
                      <a:r>
                        <a:rPr lang="en-US" sz="700" b="0">
                          <a:solidFill>
                            <a:srgbClr val="000000"/>
                          </a:solidFill>
                          <a:latin typeface="微软雅黑" panose="020B0503020204020204" charset="-122"/>
                          <a:ea typeface="微软雅黑" panose="020B0503020204020204" charset="-122"/>
                        </a:rPr>
                        <a:t>Power loss is allowed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2725">
                <a:tc>
                  <a:txBody>
                    <a:bodyPr/>
                    <a:p>
                      <a:pPr indent="0" algn="ctr">
                        <a:buNone/>
                      </a:pPr>
                      <a:r>
                        <a:rPr lang="en-US" sz="700" b="0">
                          <a:solidFill>
                            <a:srgbClr val="000000"/>
                          </a:solidFill>
                          <a:latin typeface="微软雅黑" panose="020B0503020204020204" charset="-122"/>
                          <a:ea typeface="微软雅黑" panose="020B0503020204020204" charset="-122"/>
                        </a:rPr>
                        <a:t>CE&amp;ROHS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+/-250V, swarm pulse +/-2KV; Electrostatic contact discharge +/-4KV;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1295">
                <a:tc>
                  <a:txBody>
                    <a:bodyPr/>
                    <a:p>
                      <a:pPr indent="0" algn="ctr">
                        <a:buNone/>
                      </a:pPr>
                      <a:r>
                        <a:rPr lang="en-US" sz="700" b="0">
                          <a:solidFill>
                            <a:srgbClr val="000000"/>
                          </a:solidFill>
                          <a:latin typeface="微软雅黑" panose="020B0503020204020204" charset="-122"/>
                          <a:ea typeface="微软雅黑" panose="020B0503020204020204" charset="-122"/>
                        </a:rPr>
                        <a:t>Operating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0660">
                <a:tc>
                  <a:txBody>
                    <a:bodyPr/>
                    <a:p>
                      <a:pPr indent="0" algn="ctr">
                        <a:buNone/>
                      </a:pPr>
                      <a:r>
                        <a:rPr lang="en-US" sz="700" b="0">
                          <a:solidFill>
                            <a:srgbClr val="000000"/>
                          </a:solidFill>
                          <a:latin typeface="微软雅黑" panose="020B0503020204020204" charset="-122"/>
                          <a:ea typeface="微软雅黑" panose="020B0503020204020204" charset="-122"/>
                        </a:rPr>
                        <a:t>Storage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9" name="图片 8" descr="背面01 拷贝"/>
          <p:cNvPicPr>
            <a:picLocks noChangeAspect="1"/>
          </p:cNvPicPr>
          <p:nvPr/>
        </p:nvPicPr>
        <p:blipFill>
          <a:blip r:embed="rId5"/>
          <a:stretch>
            <a:fillRect/>
          </a:stretch>
        </p:blipFill>
        <p:spPr>
          <a:xfrm>
            <a:off x="680720" y="4023995"/>
            <a:ext cx="3991610" cy="25615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7120" y="974090"/>
            <a:ext cx="6540500"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97120" y="9740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5283835" cy="706755"/>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 </a:t>
            </a:r>
            <a:r>
              <a:rPr sz="2000" b="1">
                <a:solidFill>
                  <a:srgbClr val="0055FB"/>
                </a:solidFill>
                <a:latin typeface="微软雅黑" panose="020B0503020204020204" charset="-122"/>
                <a:ea typeface="微软雅黑" panose="020B0503020204020204" charset="-122"/>
              </a:rPr>
              <a:t>AMT070W016-L800X4800R-X1</a:t>
            </a:r>
            <a:r>
              <a:rPr sz="2000" b="1">
                <a:solidFill>
                  <a:srgbClr val="0055FB"/>
                </a:solidFill>
                <a:latin typeface="微软雅黑" panose="020B0503020204020204" charset="-122"/>
                <a:ea typeface="微软雅黑" panose="020B0503020204020204" charset="-122"/>
                <a:sym typeface="+mn-ea"/>
              </a:rPr>
              <a:t>series</a:t>
            </a:r>
            <a:endParaRPr sz="2000" b="1">
              <a:solidFill>
                <a:srgbClr val="0055FB"/>
              </a:solidFill>
              <a:latin typeface="微软雅黑" panose="020B0503020204020204" charset="-122"/>
              <a:ea typeface="微软雅黑" panose="020B0503020204020204" charset="-122"/>
            </a:endParaRPr>
          </a:p>
          <a:p>
            <a:endParaRPr sz="2000" b="1">
              <a:solidFill>
                <a:srgbClr val="0055FB"/>
              </a:solidFill>
              <a:latin typeface="微软雅黑" panose="020B0503020204020204" charset="-122"/>
              <a:ea typeface="微软雅黑" panose="020B0503020204020204" charset="-122"/>
            </a:endParaRPr>
          </a:p>
        </p:txBody>
      </p:sp>
      <p:pic>
        <p:nvPicPr>
          <p:cNvPr id="16" name="图片 16" descr="图层 5"/>
          <p:cNvPicPr>
            <a:picLocks noChangeAspect="1"/>
          </p:cNvPicPr>
          <p:nvPr>
            <p:custDataLst>
              <p:tags r:id="rId2"/>
            </p:custDataLst>
          </p:nvPr>
        </p:nvPicPr>
        <p:blipFill>
          <a:blip r:embed="rId3"/>
          <a:stretch>
            <a:fillRect/>
          </a:stretch>
        </p:blipFill>
        <p:spPr>
          <a:xfrm>
            <a:off x="886460" y="1033145"/>
            <a:ext cx="3465195" cy="2519045"/>
          </a:xfrm>
          <a:prstGeom prst="rect">
            <a:avLst/>
          </a:prstGeom>
          <a:effectLst>
            <a:reflection blurRad="6350" stA="50000" endA="300" endPos="14000" dir="5400000" sy="-100000" algn="bl" rotWithShape="0"/>
          </a:effectLst>
        </p:spPr>
      </p:pic>
      <p:pic>
        <p:nvPicPr>
          <p:cNvPr id="6" name="图片 5" descr="图层 222"/>
          <p:cNvPicPr>
            <a:picLocks noChangeAspect="1"/>
          </p:cNvPicPr>
          <p:nvPr/>
        </p:nvPicPr>
        <p:blipFill>
          <a:blip r:embed="rId4"/>
          <a:stretch>
            <a:fillRect/>
          </a:stretch>
        </p:blipFill>
        <p:spPr>
          <a:xfrm>
            <a:off x="886460" y="3966210"/>
            <a:ext cx="3464560" cy="2525395"/>
          </a:xfrm>
          <a:prstGeom prst="rect">
            <a:avLst/>
          </a:prstGeom>
        </p:spPr>
      </p:pic>
      <p:graphicFrame>
        <p:nvGraphicFramePr>
          <p:cNvPr id="5" name="表格 4"/>
          <p:cNvGraphicFramePr/>
          <p:nvPr>
            <p:custDataLst>
              <p:tags r:id="rId5"/>
            </p:custDataLst>
          </p:nvPr>
        </p:nvGraphicFramePr>
        <p:xfrm>
          <a:off x="5090478" y="1211898"/>
          <a:ext cx="6153785" cy="5135880"/>
        </p:xfrm>
        <a:graphic>
          <a:graphicData uri="http://schemas.openxmlformats.org/drawingml/2006/table">
            <a:tbl>
              <a:tblPr/>
              <a:tblGrid>
                <a:gridCol w="1802765"/>
                <a:gridCol w="4351020"/>
              </a:tblGrid>
              <a:tr h="288925">
                <a:tc>
                  <a:txBody>
                    <a:bodyPr/>
                    <a:p>
                      <a:pPr indent="0" algn="ctr">
                        <a:buNone/>
                      </a:pPr>
                      <a:r>
                        <a:rPr lang="zh-CN" sz="900" b="0">
                          <a:solidFill>
                            <a:srgbClr val="FFFFFF"/>
                          </a:solidFill>
                          <a:latin typeface="微软雅黑" panose="020B0503020204020204" charset="-122"/>
                          <a:ea typeface="微软雅黑" panose="020B0503020204020204" charset="-122"/>
                        </a:rPr>
                        <a:t>Model</a:t>
                      </a:r>
                      <a:endParaRPr lang="zh-CN" sz="900" b="0">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AMT070W016-L800X480R-X1</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operating system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display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color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rPr>
                        <a:t>brightness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Backlight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5105">
                <a:tc>
                  <a:txBody>
                    <a:bodyPr/>
                    <a:p>
                      <a:pPr indent="0" algn="ctr">
                        <a:buNone/>
                      </a:pPr>
                      <a:r>
                        <a:rPr lang="en-US" sz="700" b="0">
                          <a:solidFill>
                            <a:srgbClr val="000000"/>
                          </a:solidFill>
                          <a:latin typeface="微软雅黑" panose="020B0503020204020204" charset="-122"/>
                          <a:ea typeface="微软雅黑" panose="020B0503020204020204" charset="-122"/>
                        </a:rPr>
                        <a:t>CPU</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2565">
                <a:tc>
                  <a:txBody>
                    <a:bodyPr/>
                    <a:p>
                      <a:pPr indent="0" algn="ctr">
                        <a:buNone/>
                      </a:pPr>
                      <a:r>
                        <a:rPr lang="en-US" sz="700" b="0">
                          <a:solidFill>
                            <a:srgbClr val="000000"/>
                          </a:solidFill>
                          <a:latin typeface="微软雅黑" panose="020B0503020204020204" charset="-122"/>
                          <a:ea typeface="微软雅黑" panose="020B0503020204020204" charset="-122"/>
                        </a:rPr>
                        <a:t>memorizer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64Mbyte SPI NANDFlash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RTC</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Optional</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rPr>
                        <a:t>buzzer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Power-down data is saved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Yes, 3S auto-save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How to download the program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Communication port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1 serial port, RS232 or RS485 optional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Rated power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3.5W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rPr>
                        <a:t>Rated voltage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Power protection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Power loss is allowed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63220">
                <a:tc>
                  <a:txBody>
                    <a:bodyPr/>
                    <a:p>
                      <a:pPr indent="0" algn="ctr">
                        <a:buNone/>
                      </a:pPr>
                      <a:r>
                        <a:rPr lang="en-US" sz="700" b="0">
                          <a:solidFill>
                            <a:srgbClr val="000000"/>
                          </a:solidFill>
                          <a:latin typeface="微软雅黑" panose="020B0503020204020204" charset="-122"/>
                          <a:ea typeface="微软雅黑" panose="020B0503020204020204" charset="-122"/>
                        </a:rPr>
                        <a:t>CE&amp;ROHS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EN61000-6-4:2007 standards, lightning surge +/-1KV, group pulse +/-4KV, electrostatic contact discharge +/-4KV,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Operating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Storage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7120" y="974090"/>
            <a:ext cx="6540500" cy="567436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97120" y="9740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902835"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 AMT070W124-L800X480R-X </a:t>
            </a:r>
            <a:r>
              <a:rPr sz="2000" b="1">
                <a:solidFill>
                  <a:srgbClr val="0055FB"/>
                </a:solidFill>
                <a:latin typeface="微软雅黑" panose="020B0503020204020204" charset="-122"/>
                <a:ea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16" name="图片 16" descr="图层 5"/>
          <p:cNvPicPr>
            <a:picLocks noChangeAspect="1"/>
          </p:cNvPicPr>
          <p:nvPr>
            <p:custDataLst>
              <p:tags r:id="rId2"/>
            </p:custDataLst>
          </p:nvPr>
        </p:nvPicPr>
        <p:blipFill>
          <a:blip r:embed="rId3"/>
          <a:stretch>
            <a:fillRect/>
          </a:stretch>
        </p:blipFill>
        <p:spPr>
          <a:xfrm>
            <a:off x="886460" y="1033145"/>
            <a:ext cx="3465195" cy="2519045"/>
          </a:xfrm>
          <a:prstGeom prst="rect">
            <a:avLst/>
          </a:prstGeom>
          <a:effectLst>
            <a:reflection blurRad="6350" stA="50000" endA="300" endPos="14000" dir="5400000" sy="-100000" algn="bl" rotWithShape="0"/>
          </a:effectLst>
        </p:spPr>
      </p:pic>
      <p:graphicFrame>
        <p:nvGraphicFramePr>
          <p:cNvPr id="2" name="表格 1"/>
          <p:cNvGraphicFramePr/>
          <p:nvPr>
            <p:custDataLst>
              <p:tags r:id="rId4"/>
            </p:custDataLst>
          </p:nvPr>
        </p:nvGraphicFramePr>
        <p:xfrm>
          <a:off x="5093018" y="1177925"/>
          <a:ext cx="6148705" cy="5203825"/>
        </p:xfrm>
        <a:graphic>
          <a:graphicData uri="http://schemas.openxmlformats.org/drawingml/2006/table">
            <a:tbl>
              <a:tblPr/>
              <a:tblGrid>
                <a:gridCol w="963930"/>
                <a:gridCol w="5184775"/>
              </a:tblGrid>
              <a:tr h="271145">
                <a:tc>
                  <a:txBody>
                    <a:bodyPr/>
                    <a:p>
                      <a:pPr indent="0" algn="ctr">
                        <a:buNone/>
                      </a:pPr>
                      <a:r>
                        <a:rPr lang="zh-CN" sz="900" b="0">
                          <a:solidFill>
                            <a:srgbClr val="FFFFFF"/>
                          </a:solidFill>
                          <a:latin typeface="微软雅黑" panose="020B0503020204020204" charset="-122"/>
                          <a:ea typeface="微软雅黑" panose="020B0503020204020204" charset="-122"/>
                        </a:rPr>
                        <a:t>Model</a:t>
                      </a:r>
                      <a:endParaRPr lang="zh-CN" sz="900" b="0">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AMT070W124-L800X480R-X1</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operating system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display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rPr>
                        <a:t>color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brightness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Backlight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CPU</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600MHz ARM9 built-in 8MB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memorizer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RTC</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Optional</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buzzer</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In the tank</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Power-down data is saved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Yes, 3S auto-save</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How to download the program</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SD card</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zh-CN" sz="700" b="0">
                          <a:solidFill>
                            <a:srgbClr val="000000"/>
                          </a:solidFill>
                          <a:latin typeface="微软雅黑" panose="020B0503020204020204" charset="-122"/>
                          <a:ea typeface="微软雅黑" panose="020B0503020204020204" charset="-122"/>
                        </a:rPr>
                        <a:t>Communication port</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1 serial port, RS232 or RS485 optional</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Rated power</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3.5W max</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Rated voltage</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zh-CN" sz="700" b="0">
                          <a:solidFill>
                            <a:srgbClr val="000000"/>
                          </a:solidFill>
                          <a:latin typeface="微软雅黑" panose="020B0503020204020204" charset="-122"/>
                          <a:ea typeface="微软雅黑" panose="020B0503020204020204" charset="-122"/>
                        </a:rPr>
                        <a:t>Power protection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+/-250V lightning surge protection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Power loss is allowed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452755">
                <a:tc>
                  <a:txBody>
                    <a:bodyPr/>
                    <a:p>
                      <a:pPr indent="0" algn="ctr">
                        <a:buNone/>
                      </a:pPr>
                      <a:r>
                        <a:rPr lang="en-US" sz="700" b="0">
                          <a:solidFill>
                            <a:srgbClr val="000000"/>
                          </a:solidFill>
                          <a:latin typeface="微软雅黑" panose="020B0503020204020204" charset="-122"/>
                          <a:ea typeface="微软雅黑" panose="020B0503020204020204" charset="-122"/>
                        </a:rPr>
                        <a:t>CE&amp;ROHS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+/-250V, swarm pulse +/-2KV; Electrostatic contact discharge +/-4KV; Electrostatic air discharge +/-8KV.</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zh-CN" sz="700" b="0">
                          <a:solidFill>
                            <a:srgbClr val="000000"/>
                          </a:solidFill>
                          <a:latin typeface="微软雅黑" panose="020B0503020204020204" charset="-122"/>
                          <a:ea typeface="微软雅黑" panose="020B0503020204020204" charset="-122"/>
                        </a:rPr>
                        <a:t>Operating temperature</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Storage temperature</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3" name="图片 2" descr="图442"/>
          <p:cNvPicPr>
            <a:picLocks noChangeAspect="1"/>
          </p:cNvPicPr>
          <p:nvPr/>
        </p:nvPicPr>
        <p:blipFill>
          <a:blip r:embed="rId5"/>
          <a:stretch>
            <a:fillRect/>
          </a:stretch>
        </p:blipFill>
        <p:spPr>
          <a:xfrm>
            <a:off x="886460" y="3966210"/>
            <a:ext cx="3465830" cy="25622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资源 3"/>
          <p:cNvPicPr/>
          <p:nvPr/>
        </p:nvPicPr>
        <p:blipFill>
          <a:blip r:embed="rId1"/>
          <a:stretch>
            <a:fillRect/>
          </a:stretch>
        </p:blipFill>
        <p:spPr>
          <a:xfrm flipH="1">
            <a:off x="0" y="245745"/>
            <a:ext cx="36000" cy="360000"/>
          </a:xfrm>
          <a:prstGeom prst="rect">
            <a:avLst/>
          </a:prstGeom>
        </p:spPr>
      </p:pic>
      <p:sp>
        <p:nvSpPr>
          <p:cNvPr id="13" name="文本框 12"/>
          <p:cNvSpPr txBox="1"/>
          <p:nvPr/>
        </p:nvSpPr>
        <p:spPr>
          <a:xfrm>
            <a:off x="63500" y="220345"/>
            <a:ext cx="450469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rPr>
              <a:t>AMT043W024-L480X272C-1DEC</a:t>
            </a:r>
            <a:endParaRPr sz="2000" b="1">
              <a:solidFill>
                <a:srgbClr val="0055FB"/>
              </a:solidFill>
              <a:latin typeface="微软雅黑" panose="020B0503020204020204" charset="-122"/>
              <a:ea typeface="微软雅黑" panose="020B0503020204020204" charset="-122"/>
            </a:endParaRPr>
          </a:p>
        </p:txBody>
      </p:sp>
      <p:sp>
        <p:nvSpPr>
          <p:cNvPr id="3" name="矩形 2"/>
          <p:cNvSpPr/>
          <p:nvPr>
            <p:custDataLst>
              <p:tags r:id="rId2"/>
            </p:custDataLst>
          </p:nvPr>
        </p:nvSpPr>
        <p:spPr>
          <a:xfrm>
            <a:off x="4864735" y="974090"/>
            <a:ext cx="6801485"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3"/>
            </p:custDataLst>
          </p:nvPr>
        </p:nvSpPr>
        <p:spPr>
          <a:xfrm>
            <a:off x="4864735" y="974090"/>
            <a:ext cx="680148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9" descr="图层 6"/>
          <p:cNvPicPr>
            <a:picLocks noChangeAspect="1"/>
          </p:cNvPicPr>
          <p:nvPr>
            <p:custDataLst>
              <p:tags r:id="rId4"/>
            </p:custDataLst>
          </p:nvPr>
        </p:nvPicPr>
        <p:blipFill>
          <a:blip r:embed="rId5"/>
          <a:stretch>
            <a:fillRect/>
          </a:stretch>
        </p:blipFill>
        <p:spPr>
          <a:xfrm>
            <a:off x="474980" y="1076325"/>
            <a:ext cx="4133850" cy="2453005"/>
          </a:xfrm>
          <a:prstGeom prst="rect">
            <a:avLst/>
          </a:prstGeom>
          <a:effectLst>
            <a:reflection blurRad="6350" stA="19000" endA="300" endPos="12000" dir="5400000" sy="-100000" algn="bl" rotWithShape="0"/>
          </a:effectLst>
        </p:spPr>
      </p:pic>
      <p:graphicFrame>
        <p:nvGraphicFramePr>
          <p:cNvPr id="5" name="表格 4"/>
          <p:cNvGraphicFramePr/>
          <p:nvPr>
            <p:custDataLst>
              <p:tags r:id="rId6"/>
            </p:custDataLst>
          </p:nvPr>
        </p:nvGraphicFramePr>
        <p:xfrm>
          <a:off x="5060950" y="1208088"/>
          <a:ext cx="6409055" cy="5143500"/>
        </p:xfrm>
        <a:graphic>
          <a:graphicData uri="http://schemas.openxmlformats.org/drawingml/2006/table">
            <a:tbl>
              <a:tblPr/>
              <a:tblGrid>
                <a:gridCol w="1555115"/>
                <a:gridCol w="4853940"/>
              </a:tblGrid>
              <a:tr h="30289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AMT043W024-L480X272C-1DEC</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operating system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display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rPr>
                        <a:t>color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rPr>
                        <a:t>brightness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Backlight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Capacitive 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en-US" sz="700" b="0">
                          <a:solidFill>
                            <a:srgbClr val="000000"/>
                          </a:solidFill>
                          <a:latin typeface="微软雅黑" panose="020B0503020204020204" charset="-122"/>
                          <a:ea typeface="微软雅黑" panose="020B0503020204020204" charset="-122"/>
                        </a:rPr>
                        <a:t>CPU</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en-US" sz="700" b="0">
                          <a:solidFill>
                            <a:srgbClr val="000000"/>
                          </a:solidFill>
                          <a:latin typeface="微软雅黑" panose="020B0503020204020204" charset="-122"/>
                          <a:ea typeface="微软雅黑" panose="020B0503020204020204" charset="-122"/>
                        </a:rPr>
                        <a:t>memorizer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en-US" sz="700" b="0">
                          <a:solidFill>
                            <a:srgbClr val="000000"/>
                          </a:solidFill>
                          <a:latin typeface="微软雅黑" panose="020B0503020204020204" charset="-122"/>
                          <a:ea typeface="微软雅黑" panose="020B0503020204020204" charset="-122"/>
                        </a:rPr>
                        <a:t>RTC</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zh-CN" sz="700" b="0">
                          <a:solidFill>
                            <a:srgbClr val="000000"/>
                          </a:solidFill>
                          <a:latin typeface="微软雅黑" panose="020B0503020204020204" charset="-122"/>
                          <a:ea typeface="微软雅黑" panose="020B0503020204020204" charset="-122"/>
                        </a:rPr>
                        <a:t>buzzer</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zh-CN" sz="700" b="0">
                          <a:solidFill>
                            <a:srgbClr val="000000"/>
                          </a:solidFill>
                          <a:latin typeface="微软雅黑" panose="020B0503020204020204" charset="-122"/>
                          <a:ea typeface="微软雅黑" panose="020B0503020204020204" charset="-122"/>
                        </a:rPr>
                        <a:t>Power-down data is saved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How to download the program</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rowSpan="2">
                  <a:txBody>
                    <a:bodyPr/>
                    <a:p>
                      <a:pPr indent="0" algn="ctr">
                        <a:buNone/>
                      </a:pPr>
                      <a:r>
                        <a:rPr lang="zh-CN" sz="700" b="0">
                          <a:solidFill>
                            <a:srgbClr val="000000"/>
                          </a:solidFill>
                          <a:latin typeface="微软雅黑" panose="020B0503020204020204" charset="-122"/>
                          <a:ea typeface="微软雅黑" panose="020B0503020204020204" charset="-122"/>
                        </a:rPr>
                        <a:t>Communication port</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RS232</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200">
                <a:tc>
                  <a:txBody>
                    <a:bodyPr/>
                    <a:p>
                      <a:pPr indent="0" algn="ctr">
                        <a:buNone/>
                      </a:pPr>
                      <a:r>
                        <a:rPr lang="zh-CN" sz="700" b="0">
                          <a:solidFill>
                            <a:srgbClr val="000000"/>
                          </a:solidFill>
                          <a:latin typeface="微软雅黑" panose="020B0503020204020204" charset="-122"/>
                          <a:ea typeface="微软雅黑" panose="020B0503020204020204" charset="-122"/>
                        </a:rPr>
                        <a:t>Rated power</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zh-CN" sz="700" b="0">
                          <a:solidFill>
                            <a:srgbClr val="000000"/>
                          </a:solidFill>
                          <a:latin typeface="微软雅黑" panose="020B0503020204020204" charset="-122"/>
                          <a:ea typeface="微软雅黑" panose="020B0503020204020204" charset="-122"/>
                        </a:rPr>
                        <a:t>Rated voltage</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03835">
                <a:tc>
                  <a:txBody>
                    <a:bodyPr/>
                    <a:p>
                      <a:pPr indent="0" algn="ctr">
                        <a:buNone/>
                      </a:pPr>
                      <a:r>
                        <a:rPr lang="zh-CN" sz="700" b="0">
                          <a:solidFill>
                            <a:srgbClr val="000000"/>
                          </a:solidFill>
                          <a:latin typeface="微软雅黑" panose="020B0503020204020204" charset="-122"/>
                          <a:ea typeface="微软雅黑" panose="020B0503020204020204" charset="-122"/>
                        </a:rPr>
                        <a:t>Power protection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3200">
                <a:tc>
                  <a:txBody>
                    <a:bodyPr/>
                    <a:p>
                      <a:pPr indent="0" algn="ctr">
                        <a:buNone/>
                      </a:pPr>
                      <a:r>
                        <a:rPr lang="zh-CN" sz="700" b="0">
                          <a:solidFill>
                            <a:srgbClr val="000000"/>
                          </a:solidFill>
                          <a:latin typeface="微软雅黑" panose="020B0503020204020204" charset="-122"/>
                          <a:ea typeface="微软雅黑" panose="020B0503020204020204" charset="-122"/>
                        </a:rPr>
                        <a:t>Power loss is allowed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54965">
                <a:tc>
                  <a:txBody>
                    <a:bodyPr/>
                    <a:p>
                      <a:pPr indent="0" algn="ctr">
                        <a:buNone/>
                      </a:pPr>
                      <a:r>
                        <a:rPr lang="en-US" sz="700" b="0">
                          <a:solidFill>
                            <a:srgbClr val="000000"/>
                          </a:solidFill>
                          <a:latin typeface="微软雅黑" panose="020B0503020204020204" charset="-122"/>
                          <a:ea typeface="微软雅黑" panose="020B0503020204020204" charset="-122"/>
                        </a:rPr>
                        <a:t>CE&amp;ROHS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04470">
                <a:tc>
                  <a:txBody>
                    <a:bodyPr/>
                    <a:p>
                      <a:pPr indent="0" algn="ctr">
                        <a:buNone/>
                      </a:pPr>
                      <a:r>
                        <a:rPr lang="zh-CN" sz="700" b="0">
                          <a:solidFill>
                            <a:srgbClr val="000000"/>
                          </a:solidFill>
                          <a:latin typeface="微软雅黑" panose="020B0503020204020204" charset="-122"/>
                          <a:ea typeface="微软雅黑" panose="020B0503020204020204" charset="-122"/>
                        </a:rPr>
                        <a:t>Operating temperature</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bl>
          </a:graphicData>
        </a:graphic>
      </p:graphicFrame>
      <p:pic>
        <p:nvPicPr>
          <p:cNvPr id="8" name="图片 7" descr="图层114 2"/>
          <p:cNvPicPr>
            <a:picLocks noChangeAspect="1"/>
          </p:cNvPicPr>
          <p:nvPr/>
        </p:nvPicPr>
        <p:blipFill>
          <a:blip r:embed="rId7"/>
          <a:stretch>
            <a:fillRect/>
          </a:stretch>
        </p:blipFill>
        <p:spPr>
          <a:xfrm>
            <a:off x="422275" y="3964940"/>
            <a:ext cx="4192905" cy="24974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矩形 23"/>
          <p:cNvSpPr/>
          <p:nvPr>
            <p:custDataLst>
              <p:tags r:id="rId1"/>
            </p:custDataLst>
          </p:nvPr>
        </p:nvSpPr>
        <p:spPr>
          <a:xfrm>
            <a:off x="384810" y="960120"/>
            <a:ext cx="11422380" cy="5355590"/>
          </a:xfrm>
          <a:prstGeom prst="rect">
            <a:avLst/>
          </a:prstGeom>
          <a:solidFill>
            <a:schemeClr val="accent1">
              <a:lumMod val="40000"/>
              <a:lumOff val="60000"/>
              <a:alpha val="6000"/>
            </a:schemeClr>
          </a:solidFill>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206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2"/>
          <a:stretch>
            <a:fillRect/>
          </a:stretch>
        </p:blipFill>
        <p:spPr>
          <a:xfrm flipH="1">
            <a:off x="0" y="245745"/>
            <a:ext cx="36000" cy="360000"/>
          </a:xfrm>
          <a:prstGeom prst="rect">
            <a:avLst/>
          </a:prstGeom>
        </p:spPr>
      </p:pic>
      <p:sp>
        <p:nvSpPr>
          <p:cNvPr id="13" name="文本框 12"/>
          <p:cNvSpPr txBox="1"/>
          <p:nvPr/>
        </p:nvSpPr>
        <p:spPr>
          <a:xfrm>
            <a:off x="63500" y="220345"/>
            <a:ext cx="2935605" cy="398780"/>
          </a:xfrm>
          <a:prstGeom prst="rect">
            <a:avLst/>
          </a:prstGeom>
          <a:noFill/>
        </p:spPr>
        <p:txBody>
          <a:bodyPr wrap="square" rtlCol="0">
            <a:spAutoFit/>
          </a:bodyPr>
          <a:p>
            <a:pPr lvl="0" algn="l">
              <a:buClrTx/>
              <a:buSzTx/>
              <a:buFontTx/>
            </a:pPr>
            <a:r>
              <a:rPr lang="en-US" altLang="zh-CN" sz="2000" b="1">
                <a:ln w="22225">
                  <a:noFill/>
                  <a:prstDash val="solid"/>
                </a:ln>
                <a:solidFill>
                  <a:srgbClr val="0055FB"/>
                </a:solidFill>
                <a:latin typeface="微软雅黑" panose="020B0503020204020204" charset="-122"/>
                <a:cs typeface="微软雅黑" panose="020B0503020204020204" charset="-122"/>
                <a:sym typeface="+mn-ea"/>
              </a:rPr>
              <a:t>Corporate glory</a:t>
            </a:r>
            <a:endParaRPr lang="en-US" altLang="zh-CN" sz="2000" b="1">
              <a:ln w="22225">
                <a:noFill/>
                <a:prstDash val="solid"/>
              </a:ln>
              <a:solidFill>
                <a:srgbClr val="0055FB"/>
              </a:solidFill>
              <a:latin typeface="微软雅黑" panose="020B0503020204020204" charset="-122"/>
              <a:cs typeface="微软雅黑" panose="020B0503020204020204" charset="-122"/>
              <a:sym typeface="+mn-ea"/>
            </a:endParaRPr>
          </a:p>
        </p:txBody>
      </p:sp>
      <p:sp>
        <p:nvSpPr>
          <p:cNvPr id="2" name="任意多边形 1"/>
          <p:cNvSpPr/>
          <p:nvPr>
            <p:custDataLst>
              <p:tags r:id="rId3"/>
            </p:custDataLst>
          </p:nvPr>
        </p:nvSpPr>
        <p:spPr>
          <a:xfrm>
            <a:off x="627380" y="2813050"/>
            <a:ext cx="10817225" cy="836930"/>
          </a:xfrm>
          <a:custGeom>
            <a:avLst/>
            <a:gdLst>
              <a:gd name="connsiteX0" fmla="*/ 540 w 17316"/>
              <a:gd name="connsiteY0" fmla="*/ 0 h 2508"/>
              <a:gd name="connsiteX1" fmla="*/ 16728 w 17316"/>
              <a:gd name="connsiteY1" fmla="*/ 12 h 2508"/>
              <a:gd name="connsiteX2" fmla="*/ 17316 w 17316"/>
              <a:gd name="connsiteY2" fmla="*/ 2508 h 2508"/>
              <a:gd name="connsiteX3" fmla="*/ 0 w 17316"/>
              <a:gd name="connsiteY3" fmla="*/ 2508 h 2508"/>
              <a:gd name="connsiteX4" fmla="*/ 540 w 17316"/>
              <a:gd name="connsiteY4" fmla="*/ 0 h 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6" h="2508">
                <a:moveTo>
                  <a:pt x="540" y="0"/>
                </a:moveTo>
                <a:lnTo>
                  <a:pt x="16728" y="12"/>
                </a:lnTo>
                <a:lnTo>
                  <a:pt x="17316" y="2508"/>
                </a:lnTo>
                <a:lnTo>
                  <a:pt x="0" y="2508"/>
                </a:lnTo>
                <a:lnTo>
                  <a:pt x="54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2345截图20210724180329"/>
          <p:cNvPicPr>
            <a:picLocks noChangeAspect="1"/>
          </p:cNvPicPr>
          <p:nvPr>
            <p:custDataLst>
              <p:tags r:id="rId4"/>
            </p:custDataLst>
          </p:nvPr>
        </p:nvPicPr>
        <p:blipFill>
          <a:blip r:embed="rId5"/>
          <a:stretch>
            <a:fillRect/>
          </a:stretch>
        </p:blipFill>
        <p:spPr>
          <a:xfrm>
            <a:off x="9873615" y="1570355"/>
            <a:ext cx="1319530" cy="1870075"/>
          </a:xfrm>
          <a:prstGeom prst="rect">
            <a:avLst/>
          </a:prstGeom>
          <a:effectLst>
            <a:outerShdw blurRad="50800" dist="38100" dir="2700000" algn="tl" rotWithShape="0">
              <a:prstClr val="black">
                <a:alpha val="23000"/>
              </a:prstClr>
            </a:outerShdw>
            <a:reflection blurRad="6350" stA="53000" endA="300" endPos="10000" dir="5400000" sy="-100000" algn="bl" rotWithShape="0"/>
          </a:effectLst>
        </p:spPr>
      </p:pic>
      <p:pic>
        <p:nvPicPr>
          <p:cNvPr id="4" name="图片 3" descr="2345截图20210724180351"/>
          <p:cNvPicPr>
            <a:picLocks noChangeAspect="1"/>
          </p:cNvPicPr>
          <p:nvPr>
            <p:custDataLst>
              <p:tags r:id="rId6"/>
            </p:custDataLst>
          </p:nvPr>
        </p:nvPicPr>
        <p:blipFill>
          <a:blip r:embed="rId7"/>
          <a:stretch>
            <a:fillRect/>
          </a:stretch>
        </p:blipFill>
        <p:spPr>
          <a:xfrm>
            <a:off x="8444230" y="1550035"/>
            <a:ext cx="1341755" cy="1890395"/>
          </a:xfrm>
          <a:prstGeom prst="rect">
            <a:avLst/>
          </a:prstGeom>
          <a:effectLst>
            <a:outerShdw blurRad="50800" dist="38100" dir="2700000" algn="tl" rotWithShape="0">
              <a:prstClr val="black">
                <a:alpha val="23000"/>
              </a:prstClr>
            </a:outerShdw>
            <a:reflection blurRad="6350" stA="53000" endA="300" endPos="10000" dir="5400000" sy="-100000" algn="bl" rotWithShape="0"/>
          </a:effectLst>
        </p:spPr>
      </p:pic>
      <p:pic>
        <p:nvPicPr>
          <p:cNvPr id="6" name="图片 5" descr="微信图片_20221203165044"/>
          <p:cNvPicPr>
            <a:picLocks noChangeAspect="1"/>
          </p:cNvPicPr>
          <p:nvPr>
            <p:custDataLst>
              <p:tags r:id="rId8"/>
            </p:custDataLst>
          </p:nvPr>
        </p:nvPicPr>
        <p:blipFill>
          <a:blip r:embed="rId9"/>
          <a:stretch>
            <a:fillRect/>
          </a:stretch>
        </p:blipFill>
        <p:spPr>
          <a:xfrm>
            <a:off x="5033645" y="2091690"/>
            <a:ext cx="1910080" cy="1348740"/>
          </a:xfrm>
          <a:prstGeom prst="rect">
            <a:avLst/>
          </a:prstGeom>
          <a:effectLst>
            <a:outerShdw blurRad="50800" dist="38100" dir="2700000" algn="tl" rotWithShape="0">
              <a:prstClr val="black">
                <a:alpha val="11000"/>
              </a:prstClr>
            </a:outerShdw>
          </a:effectLst>
        </p:spPr>
      </p:pic>
      <p:sp>
        <p:nvSpPr>
          <p:cNvPr id="10" name="任意多边形 9"/>
          <p:cNvSpPr/>
          <p:nvPr>
            <p:custDataLst>
              <p:tags r:id="rId10"/>
            </p:custDataLst>
          </p:nvPr>
        </p:nvSpPr>
        <p:spPr>
          <a:xfrm>
            <a:off x="626745" y="5153025"/>
            <a:ext cx="10817225" cy="836930"/>
          </a:xfrm>
          <a:custGeom>
            <a:avLst/>
            <a:gdLst>
              <a:gd name="connsiteX0" fmla="*/ 540 w 17316"/>
              <a:gd name="connsiteY0" fmla="*/ 0 h 2508"/>
              <a:gd name="connsiteX1" fmla="*/ 16728 w 17316"/>
              <a:gd name="connsiteY1" fmla="*/ 12 h 2508"/>
              <a:gd name="connsiteX2" fmla="*/ 17316 w 17316"/>
              <a:gd name="connsiteY2" fmla="*/ 2508 h 2508"/>
              <a:gd name="connsiteX3" fmla="*/ 0 w 17316"/>
              <a:gd name="connsiteY3" fmla="*/ 2508 h 2508"/>
              <a:gd name="connsiteX4" fmla="*/ 540 w 17316"/>
              <a:gd name="connsiteY4" fmla="*/ 0 h 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6" h="2508">
                <a:moveTo>
                  <a:pt x="540" y="0"/>
                </a:moveTo>
                <a:lnTo>
                  <a:pt x="16728" y="12"/>
                </a:lnTo>
                <a:lnTo>
                  <a:pt x="17316" y="2508"/>
                </a:lnTo>
                <a:lnTo>
                  <a:pt x="0" y="2508"/>
                </a:lnTo>
                <a:lnTo>
                  <a:pt x="54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custDataLst>
              <p:tags r:id="rId11"/>
            </p:custDataLst>
          </p:nvPr>
        </p:nvSpPr>
        <p:spPr>
          <a:xfrm>
            <a:off x="1143406" y="5503077"/>
            <a:ext cx="10227473" cy="349250"/>
          </a:xfrm>
          <a:prstGeom prst="rect">
            <a:avLst/>
          </a:prstGeom>
        </p:spPr>
        <p:txBody>
          <a:bodyPr wrap="square">
            <a:spAutoFit/>
          </a:bodyPr>
          <a:p>
            <a:pPr>
              <a:lnSpc>
                <a:spcPct val="120000"/>
              </a:lnSpc>
              <a:defRPr/>
            </a:pPr>
            <a:endParaRPr lang="zh-CN" altLang="en-US" sz="1400" kern="0" dirty="0" smtClean="0">
              <a:solidFill>
                <a:schemeClr val="dk1">
                  <a:lumMod val="65000"/>
                  <a:lumOff val="35000"/>
                </a:schemeClr>
              </a:solidFill>
              <a:latin typeface="微软雅黑" panose="020B0503020204020204" charset="-122"/>
              <a:ea typeface="微软雅黑" panose="020B0503020204020204" charset="-122"/>
            </a:endParaRPr>
          </a:p>
        </p:txBody>
      </p:sp>
      <p:pic>
        <p:nvPicPr>
          <p:cNvPr id="46" name="图片 45" descr="新风机V1.5"/>
          <p:cNvPicPr>
            <a:picLocks noChangeAspect="1"/>
          </p:cNvPicPr>
          <p:nvPr>
            <p:custDataLst>
              <p:tags r:id="rId12"/>
            </p:custDataLst>
          </p:nvPr>
        </p:nvPicPr>
        <p:blipFill>
          <a:blip r:embed="rId13"/>
          <a:srcRect r="2389" b="5157"/>
          <a:stretch>
            <a:fillRect/>
          </a:stretch>
        </p:blipFill>
        <p:spPr>
          <a:xfrm>
            <a:off x="9797415" y="3858260"/>
            <a:ext cx="1443990" cy="1947545"/>
          </a:xfrm>
          <a:prstGeom prst="rect">
            <a:avLst/>
          </a:prstGeom>
        </p:spPr>
      </p:pic>
      <p:pic>
        <p:nvPicPr>
          <p:cNvPr id="47" name="图片 46" descr="金玺智控上位智能组态软件V1.4"/>
          <p:cNvPicPr>
            <a:picLocks noChangeAspect="1"/>
          </p:cNvPicPr>
          <p:nvPr>
            <p:custDataLst>
              <p:tags r:id="rId14"/>
            </p:custDataLst>
          </p:nvPr>
        </p:nvPicPr>
        <p:blipFill>
          <a:blip r:embed="rId15"/>
          <a:srcRect l="834" t="1009" r="1130" b="3435"/>
          <a:stretch>
            <a:fillRect/>
          </a:stretch>
        </p:blipFill>
        <p:spPr>
          <a:xfrm>
            <a:off x="9424035" y="3843655"/>
            <a:ext cx="1451610" cy="1962150"/>
          </a:xfrm>
          <a:prstGeom prst="rect">
            <a:avLst/>
          </a:prstGeom>
        </p:spPr>
      </p:pic>
      <p:pic>
        <p:nvPicPr>
          <p:cNvPr id="48" name="图片 47" descr="金玺智控下位智能组态软件"/>
          <p:cNvPicPr>
            <a:picLocks noChangeAspect="1"/>
          </p:cNvPicPr>
          <p:nvPr>
            <p:custDataLst>
              <p:tags r:id="rId16"/>
            </p:custDataLst>
          </p:nvPr>
        </p:nvPicPr>
        <p:blipFill>
          <a:blip r:embed="rId17"/>
          <a:srcRect l="706" t="2019" r="988" b="2130"/>
          <a:stretch>
            <a:fillRect/>
          </a:stretch>
        </p:blipFill>
        <p:spPr>
          <a:xfrm>
            <a:off x="9046845" y="3837940"/>
            <a:ext cx="1455420" cy="1967865"/>
          </a:xfrm>
          <a:prstGeom prst="rect">
            <a:avLst/>
          </a:prstGeom>
        </p:spPr>
      </p:pic>
      <p:pic>
        <p:nvPicPr>
          <p:cNvPr id="49" name="图片 48" descr="金玺智控组态下载工具软件V1.5"/>
          <p:cNvPicPr>
            <a:picLocks noChangeAspect="1"/>
          </p:cNvPicPr>
          <p:nvPr>
            <p:custDataLst>
              <p:tags r:id="rId18"/>
            </p:custDataLst>
          </p:nvPr>
        </p:nvPicPr>
        <p:blipFill>
          <a:blip r:embed="rId19"/>
          <a:srcRect r="2531" b="5361"/>
          <a:stretch>
            <a:fillRect/>
          </a:stretch>
        </p:blipFill>
        <p:spPr>
          <a:xfrm>
            <a:off x="8682990" y="3862705"/>
            <a:ext cx="1442085" cy="1943100"/>
          </a:xfrm>
          <a:prstGeom prst="rect">
            <a:avLst/>
          </a:prstGeom>
        </p:spPr>
      </p:pic>
      <p:pic>
        <p:nvPicPr>
          <p:cNvPr id="50" name="图片 49" descr="金玺智控空压机软件V1.5"/>
          <p:cNvPicPr>
            <a:picLocks noChangeAspect="1"/>
          </p:cNvPicPr>
          <p:nvPr>
            <p:custDataLst>
              <p:tags r:id="rId20"/>
            </p:custDataLst>
          </p:nvPr>
        </p:nvPicPr>
        <p:blipFill>
          <a:blip r:embed="rId21"/>
          <a:srcRect r="1139" b="6574"/>
          <a:stretch>
            <a:fillRect/>
          </a:stretch>
        </p:blipFill>
        <p:spPr>
          <a:xfrm>
            <a:off x="8326120" y="3888105"/>
            <a:ext cx="1435100" cy="1917700"/>
          </a:xfrm>
          <a:prstGeom prst="rect">
            <a:avLst/>
          </a:prstGeom>
        </p:spPr>
      </p:pic>
      <p:pic>
        <p:nvPicPr>
          <p:cNvPr id="7" name="图片 6"/>
          <p:cNvPicPr>
            <a:picLocks noChangeAspect="1"/>
          </p:cNvPicPr>
          <p:nvPr>
            <p:custDataLst>
              <p:tags r:id="rId22"/>
            </p:custDataLst>
          </p:nvPr>
        </p:nvPicPr>
        <p:blipFill>
          <a:blip r:embed="rId23"/>
          <a:stretch>
            <a:fillRect/>
          </a:stretch>
        </p:blipFill>
        <p:spPr>
          <a:xfrm>
            <a:off x="7031355" y="1553845"/>
            <a:ext cx="1325245" cy="1886585"/>
          </a:xfrm>
          <a:prstGeom prst="rect">
            <a:avLst/>
          </a:prstGeom>
          <a:effectLst>
            <a:outerShdw blurRad="50800" dist="38100" dir="2700000" algn="tl" rotWithShape="0">
              <a:prstClr val="black">
                <a:alpha val="11000"/>
              </a:prstClr>
            </a:outerShdw>
          </a:effectLst>
        </p:spPr>
      </p:pic>
      <p:pic>
        <p:nvPicPr>
          <p:cNvPr id="32" name="图片 31" descr="21.实用：线控器、线控设备及空调器"/>
          <p:cNvPicPr>
            <a:picLocks noChangeAspect="1"/>
          </p:cNvPicPr>
          <p:nvPr>
            <p:custDataLst>
              <p:tags r:id="rId24"/>
            </p:custDataLst>
          </p:nvPr>
        </p:nvPicPr>
        <p:blipFill>
          <a:blip r:embed="rId25"/>
          <a:stretch>
            <a:fillRect/>
          </a:stretch>
        </p:blipFill>
        <p:spPr>
          <a:xfrm>
            <a:off x="6815455" y="3875405"/>
            <a:ext cx="1364615" cy="1930400"/>
          </a:xfrm>
          <a:prstGeom prst="rect">
            <a:avLst/>
          </a:prstGeom>
        </p:spPr>
      </p:pic>
      <p:pic>
        <p:nvPicPr>
          <p:cNvPr id="34" name="图片 33" descr="实用：串口通信电路"/>
          <p:cNvPicPr>
            <a:picLocks noChangeAspect="1"/>
          </p:cNvPicPr>
          <p:nvPr>
            <p:custDataLst>
              <p:tags r:id="rId26"/>
            </p:custDataLst>
          </p:nvPr>
        </p:nvPicPr>
        <p:blipFill>
          <a:blip r:embed="rId27"/>
          <a:stretch>
            <a:fillRect/>
          </a:stretch>
        </p:blipFill>
        <p:spPr>
          <a:xfrm>
            <a:off x="6354445" y="3881120"/>
            <a:ext cx="1361440" cy="1924685"/>
          </a:xfrm>
          <a:prstGeom prst="rect">
            <a:avLst/>
          </a:prstGeom>
        </p:spPr>
      </p:pic>
      <p:pic>
        <p:nvPicPr>
          <p:cNvPr id="35" name="图片 34" descr="实用：掉电数据保护电路"/>
          <p:cNvPicPr>
            <a:picLocks noChangeAspect="1"/>
          </p:cNvPicPr>
          <p:nvPr>
            <p:custDataLst>
              <p:tags r:id="rId28"/>
            </p:custDataLst>
          </p:nvPr>
        </p:nvPicPr>
        <p:blipFill>
          <a:blip r:embed="rId29"/>
          <a:stretch>
            <a:fillRect/>
          </a:stretch>
        </p:blipFill>
        <p:spPr>
          <a:xfrm>
            <a:off x="5901690" y="3892550"/>
            <a:ext cx="1353185" cy="1913255"/>
          </a:xfrm>
          <a:prstGeom prst="rect">
            <a:avLst/>
          </a:prstGeom>
        </p:spPr>
      </p:pic>
      <p:pic>
        <p:nvPicPr>
          <p:cNvPr id="37" name="图片 36" descr="实用：反接保护电路"/>
          <p:cNvPicPr>
            <a:picLocks noChangeAspect="1"/>
          </p:cNvPicPr>
          <p:nvPr>
            <p:custDataLst>
              <p:tags r:id="rId30"/>
            </p:custDataLst>
          </p:nvPr>
        </p:nvPicPr>
        <p:blipFill>
          <a:blip r:embed="rId31"/>
          <a:stretch>
            <a:fillRect/>
          </a:stretch>
        </p:blipFill>
        <p:spPr>
          <a:xfrm>
            <a:off x="5452745" y="3897630"/>
            <a:ext cx="1349375" cy="1908175"/>
          </a:xfrm>
          <a:prstGeom prst="rect">
            <a:avLst/>
          </a:prstGeom>
        </p:spPr>
      </p:pic>
      <p:pic>
        <p:nvPicPr>
          <p:cNvPr id="12" name="图片 11" descr="实用：线控器、线控设备及空调器"/>
          <p:cNvPicPr>
            <a:picLocks noChangeAspect="1"/>
          </p:cNvPicPr>
          <p:nvPr>
            <p:custDataLst>
              <p:tags r:id="rId32"/>
            </p:custDataLst>
          </p:nvPr>
        </p:nvPicPr>
        <p:blipFill>
          <a:blip r:embed="rId33"/>
          <a:stretch>
            <a:fillRect/>
          </a:stretch>
        </p:blipFill>
        <p:spPr>
          <a:xfrm>
            <a:off x="5002530" y="3896360"/>
            <a:ext cx="1350645" cy="1909445"/>
          </a:xfrm>
          <a:prstGeom prst="rect">
            <a:avLst/>
          </a:prstGeom>
        </p:spPr>
      </p:pic>
      <p:pic>
        <p:nvPicPr>
          <p:cNvPr id="40" name="图片 39" descr="一种Home bus 接口电路"/>
          <p:cNvPicPr>
            <a:picLocks noChangeAspect="1"/>
          </p:cNvPicPr>
          <p:nvPr>
            <p:custDataLst>
              <p:tags r:id="rId34"/>
            </p:custDataLst>
          </p:nvPr>
        </p:nvPicPr>
        <p:blipFill>
          <a:blip r:embed="rId35"/>
          <a:stretch>
            <a:fillRect/>
          </a:stretch>
        </p:blipFill>
        <p:spPr>
          <a:xfrm>
            <a:off x="4523740" y="3893185"/>
            <a:ext cx="1379220" cy="1912620"/>
          </a:xfrm>
          <a:prstGeom prst="rect">
            <a:avLst/>
          </a:prstGeom>
        </p:spPr>
      </p:pic>
      <p:pic>
        <p:nvPicPr>
          <p:cNvPr id="18" name="图片 17" descr="一种电源电路发明专利"/>
          <p:cNvPicPr>
            <a:picLocks noChangeAspect="1"/>
          </p:cNvPicPr>
          <p:nvPr>
            <p:custDataLst>
              <p:tags r:id="rId36"/>
            </p:custDataLst>
          </p:nvPr>
        </p:nvPicPr>
        <p:blipFill>
          <a:blip r:embed="rId37"/>
          <a:stretch>
            <a:fillRect/>
          </a:stretch>
        </p:blipFill>
        <p:spPr>
          <a:xfrm>
            <a:off x="4037330" y="3883025"/>
            <a:ext cx="1386840" cy="1922780"/>
          </a:xfrm>
          <a:prstGeom prst="rect">
            <a:avLst/>
          </a:prstGeom>
        </p:spPr>
      </p:pic>
      <p:pic>
        <p:nvPicPr>
          <p:cNvPr id="42" name="图片 41" descr="一种复位电路专利"/>
          <p:cNvPicPr>
            <a:picLocks noChangeAspect="1"/>
          </p:cNvPicPr>
          <p:nvPr>
            <p:custDataLst>
              <p:tags r:id="rId38"/>
            </p:custDataLst>
          </p:nvPr>
        </p:nvPicPr>
        <p:blipFill>
          <a:blip r:embed="rId39"/>
          <a:stretch>
            <a:fillRect/>
          </a:stretch>
        </p:blipFill>
        <p:spPr>
          <a:xfrm>
            <a:off x="3557270" y="3889375"/>
            <a:ext cx="1380490" cy="1916430"/>
          </a:xfrm>
          <a:prstGeom prst="rect">
            <a:avLst/>
          </a:prstGeom>
        </p:spPr>
      </p:pic>
      <p:pic>
        <p:nvPicPr>
          <p:cNvPr id="43" name="图片 42" descr="一种选择电路专利证书"/>
          <p:cNvPicPr>
            <a:picLocks noChangeAspect="1"/>
          </p:cNvPicPr>
          <p:nvPr>
            <p:custDataLst>
              <p:tags r:id="rId40"/>
            </p:custDataLst>
          </p:nvPr>
        </p:nvPicPr>
        <p:blipFill>
          <a:blip r:embed="rId41"/>
          <a:stretch>
            <a:fillRect/>
          </a:stretch>
        </p:blipFill>
        <p:spPr>
          <a:xfrm>
            <a:off x="3065780" y="3888740"/>
            <a:ext cx="1391920" cy="1917065"/>
          </a:xfrm>
          <a:prstGeom prst="rect">
            <a:avLst/>
          </a:prstGeom>
        </p:spPr>
      </p:pic>
      <p:pic>
        <p:nvPicPr>
          <p:cNvPr id="45" name="图片 44" descr="17.远程控制系统及空调器"/>
          <p:cNvPicPr>
            <a:picLocks noChangeAspect="1"/>
          </p:cNvPicPr>
          <p:nvPr>
            <p:custDataLst>
              <p:tags r:id="rId42"/>
            </p:custDataLst>
          </p:nvPr>
        </p:nvPicPr>
        <p:blipFill>
          <a:blip r:embed="rId43"/>
          <a:stretch>
            <a:fillRect/>
          </a:stretch>
        </p:blipFill>
        <p:spPr>
          <a:xfrm>
            <a:off x="2609850" y="3888740"/>
            <a:ext cx="1356360" cy="1917065"/>
          </a:xfrm>
          <a:prstGeom prst="rect">
            <a:avLst/>
          </a:prstGeom>
        </p:spPr>
      </p:pic>
      <p:pic>
        <p:nvPicPr>
          <p:cNvPr id="19" name="图片 18"/>
          <p:cNvPicPr>
            <a:picLocks noChangeAspect="1"/>
          </p:cNvPicPr>
          <p:nvPr>
            <p:custDataLst>
              <p:tags r:id="rId44"/>
            </p:custDataLst>
          </p:nvPr>
        </p:nvPicPr>
        <p:blipFill>
          <a:blip r:embed="rId45"/>
          <a:stretch>
            <a:fillRect/>
          </a:stretch>
        </p:blipFill>
        <p:spPr>
          <a:xfrm>
            <a:off x="1065530" y="3875405"/>
            <a:ext cx="1397000" cy="1976755"/>
          </a:xfrm>
          <a:prstGeom prst="rect">
            <a:avLst/>
          </a:prstGeom>
        </p:spPr>
      </p:pic>
      <p:pic>
        <p:nvPicPr>
          <p:cNvPr id="20" name="图片 19"/>
          <p:cNvPicPr>
            <a:picLocks noChangeAspect="1"/>
          </p:cNvPicPr>
          <p:nvPr>
            <p:custDataLst>
              <p:tags r:id="rId46"/>
            </p:custDataLst>
          </p:nvPr>
        </p:nvPicPr>
        <p:blipFill>
          <a:blip r:embed="rId47"/>
          <a:stretch>
            <a:fillRect/>
          </a:stretch>
        </p:blipFill>
        <p:spPr>
          <a:xfrm>
            <a:off x="668020" y="3874135"/>
            <a:ext cx="1393825" cy="1978660"/>
          </a:xfrm>
          <a:prstGeom prst="rect">
            <a:avLst/>
          </a:prstGeom>
        </p:spPr>
      </p:pic>
      <p:pic>
        <p:nvPicPr>
          <p:cNvPr id="21" name="图片 20" descr="微信图片_20230523111716"/>
          <p:cNvPicPr>
            <a:picLocks noChangeAspect="1"/>
          </p:cNvPicPr>
          <p:nvPr>
            <p:custDataLst>
              <p:tags r:id="rId48"/>
            </p:custDataLst>
          </p:nvPr>
        </p:nvPicPr>
        <p:blipFill>
          <a:blip r:embed="rId49"/>
          <a:stretch>
            <a:fillRect/>
          </a:stretch>
        </p:blipFill>
        <p:spPr>
          <a:xfrm>
            <a:off x="900430" y="2120900"/>
            <a:ext cx="1978660" cy="1319530"/>
          </a:xfrm>
          <a:prstGeom prst="rect">
            <a:avLst/>
          </a:prstGeom>
          <a:effectLst>
            <a:outerShdw blurRad="50800" dist="38100" dir="2700000" algn="tl" rotWithShape="0">
              <a:prstClr val="black">
                <a:alpha val="22000"/>
              </a:prstClr>
            </a:outerShdw>
          </a:effectLst>
        </p:spPr>
      </p:pic>
      <p:pic>
        <p:nvPicPr>
          <p:cNvPr id="23" name="图片 22" descr="微信图片_20230523111722"/>
          <p:cNvPicPr>
            <a:picLocks noChangeAspect="1"/>
          </p:cNvPicPr>
          <p:nvPr>
            <p:custDataLst>
              <p:tags r:id="rId50"/>
            </p:custDataLst>
          </p:nvPr>
        </p:nvPicPr>
        <p:blipFill>
          <a:blip r:embed="rId51"/>
          <a:stretch>
            <a:fillRect/>
          </a:stretch>
        </p:blipFill>
        <p:spPr>
          <a:xfrm>
            <a:off x="2966720" y="2120265"/>
            <a:ext cx="1979295" cy="1320165"/>
          </a:xfrm>
          <a:prstGeom prst="rect">
            <a:avLst/>
          </a:prstGeom>
          <a:effectLst>
            <a:outerShdw blurRad="50800" dist="38100" dir="2700000" algn="tl" rotWithShape="0">
              <a:prstClr val="black">
                <a:alpha val="24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资源 3"/>
          <p:cNvPicPr/>
          <p:nvPr/>
        </p:nvPicPr>
        <p:blipFill>
          <a:blip r:embed="rId1"/>
          <a:stretch>
            <a:fillRect/>
          </a:stretch>
        </p:blipFill>
        <p:spPr>
          <a:xfrm flipH="1">
            <a:off x="0" y="245745"/>
            <a:ext cx="36000" cy="360000"/>
          </a:xfrm>
          <a:prstGeom prst="rect">
            <a:avLst/>
          </a:prstGeom>
        </p:spPr>
      </p:pic>
      <p:sp>
        <p:nvSpPr>
          <p:cNvPr id="13" name="文本框 12"/>
          <p:cNvSpPr txBox="1"/>
          <p:nvPr/>
        </p:nvSpPr>
        <p:spPr>
          <a:xfrm>
            <a:off x="63500" y="220345"/>
            <a:ext cx="4504690" cy="398780"/>
          </a:xfrm>
          <a:prstGeom prst="rect">
            <a:avLst/>
          </a:prstGeom>
          <a:noFill/>
        </p:spPr>
        <p:txBody>
          <a:bodyPr wrap="square" rtlCol="0">
            <a:spAutoFit/>
          </a:bodyPr>
          <a:p>
            <a:pPr indent="0" algn="ctr">
              <a:buNone/>
            </a:pPr>
            <a:r>
              <a:rPr lang="en-US" sz="2000" b="1">
                <a:solidFill>
                  <a:srgbClr val="0055FB"/>
                </a:solidFill>
                <a:latin typeface="微软雅黑" panose="020B0503020204020204" charset="-122"/>
                <a:ea typeface="微软雅黑" panose="020B0503020204020204" charset="-122"/>
                <a:sym typeface="+mn-ea"/>
              </a:rPr>
              <a:t>AMT043W024-L480X272C-0TT</a:t>
            </a:r>
            <a:endParaRPr lang="en-US" sz="2000" b="1">
              <a:solidFill>
                <a:srgbClr val="0055FB"/>
              </a:solidFill>
              <a:latin typeface="微软雅黑" panose="020B0503020204020204" charset="-122"/>
              <a:ea typeface="微软雅黑" panose="020B0503020204020204" charset="-122"/>
              <a:sym typeface="+mn-ea"/>
            </a:endParaRPr>
          </a:p>
        </p:txBody>
      </p:sp>
      <p:sp>
        <p:nvSpPr>
          <p:cNvPr id="3" name="矩形 2"/>
          <p:cNvSpPr/>
          <p:nvPr>
            <p:custDataLst>
              <p:tags r:id="rId2"/>
            </p:custDataLst>
          </p:nvPr>
        </p:nvSpPr>
        <p:spPr>
          <a:xfrm>
            <a:off x="4864735" y="974090"/>
            <a:ext cx="6801485"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3"/>
            </p:custDataLst>
          </p:nvPr>
        </p:nvSpPr>
        <p:spPr>
          <a:xfrm>
            <a:off x="4864735" y="974090"/>
            <a:ext cx="680148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9" descr="图层 6"/>
          <p:cNvPicPr>
            <a:picLocks noChangeAspect="1"/>
          </p:cNvPicPr>
          <p:nvPr>
            <p:custDataLst>
              <p:tags r:id="rId4"/>
            </p:custDataLst>
          </p:nvPr>
        </p:nvPicPr>
        <p:blipFill>
          <a:blip r:embed="rId5"/>
          <a:stretch>
            <a:fillRect/>
          </a:stretch>
        </p:blipFill>
        <p:spPr>
          <a:xfrm>
            <a:off x="474980" y="1076325"/>
            <a:ext cx="4133850" cy="2453005"/>
          </a:xfrm>
          <a:prstGeom prst="rect">
            <a:avLst/>
          </a:prstGeom>
          <a:effectLst>
            <a:reflection blurRad="6350" stA="19000" endA="300" endPos="12000" dir="5400000" sy="-100000" algn="bl" rotWithShape="0"/>
          </a:effectLst>
        </p:spPr>
      </p:pic>
      <p:pic>
        <p:nvPicPr>
          <p:cNvPr id="4" name="图片 3" descr="图层4444"/>
          <p:cNvPicPr>
            <a:picLocks noChangeAspect="1"/>
          </p:cNvPicPr>
          <p:nvPr/>
        </p:nvPicPr>
        <p:blipFill>
          <a:blip r:embed="rId6"/>
          <a:stretch>
            <a:fillRect/>
          </a:stretch>
        </p:blipFill>
        <p:spPr>
          <a:xfrm>
            <a:off x="422275" y="3986530"/>
            <a:ext cx="4187190" cy="2475865"/>
          </a:xfrm>
          <a:prstGeom prst="rect">
            <a:avLst/>
          </a:prstGeom>
        </p:spPr>
      </p:pic>
      <p:graphicFrame>
        <p:nvGraphicFramePr>
          <p:cNvPr id="6" name="表格 5"/>
          <p:cNvGraphicFramePr/>
          <p:nvPr>
            <p:custDataLst>
              <p:tags r:id="rId7"/>
            </p:custDataLst>
          </p:nvPr>
        </p:nvGraphicFramePr>
        <p:xfrm>
          <a:off x="5117783" y="1211580"/>
          <a:ext cx="6295390" cy="5243195"/>
        </p:xfrm>
        <a:graphic>
          <a:graphicData uri="http://schemas.openxmlformats.org/drawingml/2006/table">
            <a:tbl>
              <a:tblPr/>
              <a:tblGrid>
                <a:gridCol w="1158875"/>
                <a:gridCol w="5136515"/>
              </a:tblGrid>
              <a:tr h="302895">
                <a:tc>
                  <a:txBody>
                    <a:bodyPr/>
                    <a:p>
                      <a:pPr indent="0" algn="ctr">
                        <a:buNone/>
                      </a:pPr>
                      <a:r>
                        <a:rPr lang="zh-CN" sz="900" b="0">
                          <a:solidFill>
                            <a:srgbClr val="FFFFFF"/>
                          </a:solidFill>
                          <a:latin typeface="微软雅黑" panose="020B0503020204020204" charset="-122"/>
                          <a:ea typeface="微软雅黑" panose="020B0503020204020204" charset="-122"/>
                        </a:rPr>
                        <a:t>Model</a:t>
                      </a:r>
                      <a:endParaRPr lang="zh-CN" sz="900" b="0">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AMT043W024-L480X272C-0TT</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96215">
                <a:tc>
                  <a:txBody>
                    <a:bodyPr/>
                    <a:p>
                      <a:pPr indent="0" algn="ctr">
                        <a:buNone/>
                      </a:pPr>
                      <a:r>
                        <a:rPr lang="en-US" sz="700" b="0">
                          <a:solidFill>
                            <a:srgbClr val="000000"/>
                          </a:solidFill>
                          <a:latin typeface="微软雅黑" panose="020B0503020204020204" charset="-122"/>
                          <a:ea typeface="微软雅黑" panose="020B0503020204020204" charset="-122"/>
                        </a:rPr>
                        <a:t>operating system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6850">
                <a:tc>
                  <a:txBody>
                    <a:bodyPr/>
                    <a:p>
                      <a:pPr indent="0" algn="ctr">
                        <a:buNone/>
                      </a:pPr>
                      <a:r>
                        <a:rPr lang="en-US" sz="700" b="0">
                          <a:solidFill>
                            <a:srgbClr val="000000"/>
                          </a:solidFill>
                          <a:latin typeface="微软雅黑" panose="020B0503020204020204" charset="-122"/>
                          <a:ea typeface="微软雅黑" panose="020B0503020204020204" charset="-122"/>
                        </a:rPr>
                        <a:t>display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7485">
                <a:tc>
                  <a:txBody>
                    <a:bodyPr/>
                    <a:p>
                      <a:pPr indent="0" algn="ctr">
                        <a:buNone/>
                      </a:pPr>
                      <a:r>
                        <a:rPr lang="en-US" sz="700" b="0">
                          <a:solidFill>
                            <a:srgbClr val="000000"/>
                          </a:solidFill>
                          <a:latin typeface="微软雅黑" panose="020B0503020204020204" charset="-122"/>
                          <a:ea typeface="微软雅黑" panose="020B0503020204020204" charset="-122"/>
                        </a:rPr>
                        <a:t>color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6215">
                <a:tc>
                  <a:txBody>
                    <a:bodyPr/>
                    <a:p>
                      <a:pPr indent="0" algn="ctr">
                        <a:buNone/>
                      </a:pPr>
                      <a:r>
                        <a:rPr lang="en-US" sz="700" b="0">
                          <a:solidFill>
                            <a:srgbClr val="000000"/>
                          </a:solidFill>
                          <a:latin typeface="微软雅黑" panose="020B0503020204020204" charset="-122"/>
                          <a:ea typeface="微软雅黑" panose="020B0503020204020204" charset="-122"/>
                        </a:rPr>
                        <a:t>brightness</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6850">
                <a:tc>
                  <a:txBody>
                    <a:bodyPr/>
                    <a:p>
                      <a:pPr indent="0" algn="ctr">
                        <a:buNone/>
                      </a:pPr>
                      <a:r>
                        <a:rPr lang="en-US" sz="700" b="0">
                          <a:solidFill>
                            <a:srgbClr val="000000"/>
                          </a:solidFill>
                          <a:latin typeface="微软雅黑" panose="020B0503020204020204" charset="-122"/>
                          <a:ea typeface="微软雅黑" panose="020B0503020204020204" charset="-122"/>
                        </a:rPr>
                        <a:t>Backlight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6215">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6850">
                <a:tc>
                  <a:txBody>
                    <a:bodyPr/>
                    <a:p>
                      <a:pPr indent="0" algn="ctr">
                        <a:buNone/>
                      </a:pPr>
                      <a:r>
                        <a:rPr lang="en-US" sz="700" b="0">
                          <a:solidFill>
                            <a:srgbClr val="000000"/>
                          </a:solidFill>
                          <a:latin typeface="微软雅黑" panose="020B0503020204020204" charset="-122"/>
                          <a:ea typeface="微软雅黑" panose="020B0503020204020204" charset="-122"/>
                        </a:rPr>
                        <a:t>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Capacitive 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6215">
                <a:tc>
                  <a:txBody>
                    <a:bodyPr/>
                    <a:p>
                      <a:pPr indent="0" algn="ctr">
                        <a:buNone/>
                      </a:pPr>
                      <a:r>
                        <a:rPr lang="en-US" sz="700" b="0">
                          <a:solidFill>
                            <a:srgbClr val="000000"/>
                          </a:solidFill>
                          <a:latin typeface="微软雅黑" panose="020B0503020204020204" charset="-122"/>
                          <a:ea typeface="微软雅黑" panose="020B0503020204020204" charset="-122"/>
                        </a:rPr>
                        <a:t>CPU</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6850">
                <a:tc>
                  <a:txBody>
                    <a:bodyPr/>
                    <a:p>
                      <a:pPr indent="0" algn="ctr">
                        <a:buNone/>
                      </a:pPr>
                      <a:r>
                        <a:rPr lang="en-US" sz="700" b="0">
                          <a:solidFill>
                            <a:srgbClr val="000000"/>
                          </a:solidFill>
                          <a:latin typeface="微软雅黑" panose="020B0503020204020204" charset="-122"/>
                          <a:ea typeface="微软雅黑" panose="020B0503020204020204" charset="-122"/>
                        </a:rPr>
                        <a:t>memorizer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6215">
                <a:tc>
                  <a:txBody>
                    <a:bodyPr/>
                    <a:p>
                      <a:pPr indent="0" algn="ctr">
                        <a:buNone/>
                      </a:pPr>
                      <a:r>
                        <a:rPr lang="en-US" sz="700" b="0">
                          <a:solidFill>
                            <a:srgbClr val="000000"/>
                          </a:solidFill>
                          <a:latin typeface="微软雅黑" panose="020B0503020204020204" charset="-122"/>
                          <a:ea typeface="微软雅黑" panose="020B0503020204020204" charset="-122"/>
                        </a:rPr>
                        <a:t>RTC</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6850">
                <a:tc>
                  <a:txBody>
                    <a:bodyPr/>
                    <a:p>
                      <a:pPr indent="0" algn="ctr">
                        <a:buNone/>
                      </a:pPr>
                      <a:r>
                        <a:rPr lang="en-US" sz="700" b="0">
                          <a:solidFill>
                            <a:srgbClr val="000000"/>
                          </a:solidFill>
                          <a:latin typeface="微软雅黑" panose="020B0503020204020204" charset="-122"/>
                          <a:ea typeface="微软雅黑" panose="020B0503020204020204" charset="-122"/>
                        </a:rPr>
                        <a:t>buzzer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6850">
                <a:tc>
                  <a:txBody>
                    <a:bodyPr/>
                    <a:p>
                      <a:pPr indent="0" algn="ctr">
                        <a:buNone/>
                      </a:pPr>
                      <a:r>
                        <a:rPr lang="en-US" sz="700" b="0">
                          <a:solidFill>
                            <a:srgbClr val="000000"/>
                          </a:solidFill>
                          <a:latin typeface="微软雅黑" panose="020B0503020204020204" charset="-122"/>
                          <a:ea typeface="微软雅黑" panose="020B0503020204020204" charset="-122"/>
                        </a:rPr>
                        <a:t>Power-down data is saved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6850">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a:solidFill>
                            <a:srgbClr val="000000"/>
                          </a:solidFill>
                          <a:latin typeface="微软雅黑" panose="020B0503020204020204" charset="-122"/>
                          <a:ea typeface="微软雅黑" panose="020B0503020204020204" charset="-122"/>
                          <a:sym typeface="+mn-ea"/>
                        </a:rPr>
                        <a:t>not</a:t>
                      </a:r>
                      <a:endParaRPr lang="en-US" sz="700">
                        <a:solidFill>
                          <a:srgbClr val="000000"/>
                        </a:solidFill>
                        <a:latin typeface="微软雅黑" panose="020B0503020204020204" charset="-122"/>
                        <a:ea typeface="微软雅黑" panose="020B0503020204020204" charset="-122"/>
                        <a:sym typeface="+mn-ea"/>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02260">
                <a:tc>
                  <a:txBody>
                    <a:bodyPr/>
                    <a:p>
                      <a:pPr indent="0" algn="ctr">
                        <a:buNone/>
                      </a:pPr>
                      <a:r>
                        <a:rPr lang="en-US" sz="700" b="0">
                          <a:solidFill>
                            <a:srgbClr val="000000"/>
                          </a:solidFill>
                          <a:latin typeface="微软雅黑" panose="020B0503020204020204" charset="-122"/>
                          <a:ea typeface="微软雅黑" panose="020B0503020204020204" charset="-122"/>
                        </a:rPr>
                        <a:t>How to download the program</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6850">
                <a:tc rowSpan="2">
                  <a:txBody>
                    <a:bodyPr/>
                    <a:p>
                      <a:pPr indent="0" algn="ctr">
                        <a:buNone/>
                      </a:pPr>
                      <a:r>
                        <a:rPr lang="en-US" sz="700" b="0">
                          <a:solidFill>
                            <a:srgbClr val="000000"/>
                          </a:solidFill>
                          <a:latin typeface="微软雅黑" panose="020B0503020204020204" charset="-122"/>
                          <a:ea typeface="微软雅黑" panose="020B0503020204020204" charset="-122"/>
                        </a:rPr>
                        <a:t>Communication port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621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7485">
                <a:tc>
                  <a:txBody>
                    <a:bodyPr/>
                    <a:p>
                      <a:pPr indent="0" algn="ctr">
                        <a:buNone/>
                      </a:pPr>
                      <a:r>
                        <a:rPr lang="en-US" sz="700" b="0">
                          <a:solidFill>
                            <a:srgbClr val="000000"/>
                          </a:solidFill>
                          <a:latin typeface="微软雅黑" panose="020B0503020204020204" charset="-122"/>
                          <a:ea typeface="微软雅黑" panose="020B0503020204020204" charset="-122"/>
                        </a:rPr>
                        <a:t>Rated power</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0">
                          <a:solidFill>
                            <a:srgbClr val="000000"/>
                          </a:solidFill>
                          <a:latin typeface="微软雅黑" panose="020B0503020204020204" charset="-122"/>
                          <a:ea typeface="微软雅黑" panose="020B0503020204020204" charset="-122"/>
                        </a:rPr>
                        <a:t>Rated voltage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5V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7485">
                <a:tc>
                  <a:txBody>
                    <a:bodyPr/>
                    <a:p>
                      <a:pPr indent="0" algn="ctr">
                        <a:buNone/>
                      </a:pPr>
                      <a:r>
                        <a:rPr lang="en-US" sz="700" b="0">
                          <a:solidFill>
                            <a:srgbClr val="000000"/>
                          </a:solidFill>
                          <a:latin typeface="微软雅黑" panose="020B0503020204020204" charset="-122"/>
                          <a:ea typeface="微软雅黑" panose="020B0503020204020204" charset="-122"/>
                        </a:rPr>
                        <a:t>Power protection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0">
                          <a:solidFill>
                            <a:srgbClr val="000000"/>
                          </a:solidFill>
                          <a:latin typeface="微软雅黑" panose="020B0503020204020204" charset="-122"/>
                          <a:ea typeface="微软雅黑" panose="020B0503020204020204" charset="-122"/>
                        </a:rPr>
                        <a:t>Power loss is allowed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13690">
                <a:tc>
                  <a:txBody>
                    <a:bodyPr/>
                    <a:p>
                      <a:pPr indent="0" algn="ctr">
                        <a:buNone/>
                      </a:pPr>
                      <a:r>
                        <a:rPr lang="en-US" sz="700" b="0">
                          <a:solidFill>
                            <a:srgbClr val="000000"/>
                          </a:solidFill>
                          <a:latin typeface="微软雅黑" panose="020B0503020204020204" charset="-122"/>
                          <a:ea typeface="微软雅黑" panose="020B0503020204020204" charset="-122"/>
                        </a:rPr>
                        <a:t>CE&amp;ROHS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EN61000-6-4:2007 standards, lightning surge +/-1KV, group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0">
                          <a:solidFill>
                            <a:srgbClr val="000000"/>
                          </a:solidFill>
                          <a:latin typeface="微软雅黑" panose="020B0503020204020204" charset="-122"/>
                          <a:ea typeface="微软雅黑" panose="020B0503020204020204" charset="-122"/>
                        </a:rPr>
                        <a:t>Operating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7485">
                <a:tc>
                  <a:txBody>
                    <a:bodyPr/>
                    <a:p>
                      <a:pPr indent="0" algn="ctr">
                        <a:buNone/>
                      </a:pPr>
                      <a:r>
                        <a:rPr lang="en-US" sz="700" b="0">
                          <a:solidFill>
                            <a:srgbClr val="000000"/>
                          </a:solidFill>
                          <a:latin typeface="微软雅黑" panose="020B0503020204020204" charset="-122"/>
                          <a:ea typeface="微软雅黑" panose="020B0503020204020204" charset="-122"/>
                        </a:rPr>
                        <a:t>Storage temperature</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资源 3"/>
          <p:cNvPicPr/>
          <p:nvPr/>
        </p:nvPicPr>
        <p:blipFill>
          <a:blip r:embed="rId1"/>
          <a:stretch>
            <a:fillRect/>
          </a:stretch>
        </p:blipFill>
        <p:spPr>
          <a:xfrm flipH="1">
            <a:off x="0" y="245745"/>
            <a:ext cx="36000" cy="360000"/>
          </a:xfrm>
          <a:prstGeom prst="rect">
            <a:avLst/>
          </a:prstGeom>
        </p:spPr>
      </p:pic>
      <p:sp>
        <p:nvSpPr>
          <p:cNvPr id="13" name="文本框 12"/>
          <p:cNvSpPr txBox="1"/>
          <p:nvPr/>
        </p:nvSpPr>
        <p:spPr>
          <a:xfrm>
            <a:off x="63500" y="220345"/>
            <a:ext cx="450469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rPr>
              <a:t>AMT043W024-L480X272R-1DEC</a:t>
            </a:r>
            <a:endParaRPr sz="2000" b="1">
              <a:solidFill>
                <a:srgbClr val="0055FB"/>
              </a:solidFill>
              <a:latin typeface="微软雅黑" panose="020B0503020204020204" charset="-122"/>
              <a:ea typeface="微软雅黑" panose="020B0503020204020204" charset="-122"/>
            </a:endParaRPr>
          </a:p>
        </p:txBody>
      </p:sp>
      <p:pic>
        <p:nvPicPr>
          <p:cNvPr id="5" name="图片 5" descr="图层 7"/>
          <p:cNvPicPr>
            <a:picLocks noChangeAspect="1"/>
          </p:cNvPicPr>
          <p:nvPr>
            <p:custDataLst>
              <p:tags r:id="rId2"/>
            </p:custDataLst>
          </p:nvPr>
        </p:nvPicPr>
        <p:blipFill>
          <a:blip r:embed="rId3"/>
          <a:stretch>
            <a:fillRect/>
          </a:stretch>
        </p:blipFill>
        <p:spPr>
          <a:xfrm>
            <a:off x="570230" y="1068705"/>
            <a:ext cx="4125595" cy="2414270"/>
          </a:xfrm>
          <a:prstGeom prst="rect">
            <a:avLst/>
          </a:prstGeom>
          <a:effectLst>
            <a:reflection blurRad="6350" stA="19000" endA="300" endPos="14000" dir="5400000" sy="-100000" algn="bl" rotWithShape="0"/>
          </a:effectLst>
        </p:spPr>
      </p:pic>
      <p:sp>
        <p:nvSpPr>
          <p:cNvPr id="3" name="矩形 2"/>
          <p:cNvSpPr/>
          <p:nvPr>
            <p:custDataLst>
              <p:tags r:id="rId4"/>
            </p:custDataLst>
          </p:nvPr>
        </p:nvSpPr>
        <p:spPr>
          <a:xfrm>
            <a:off x="4864735" y="974090"/>
            <a:ext cx="6801485"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5"/>
            </p:custDataLst>
          </p:nvPr>
        </p:nvSpPr>
        <p:spPr>
          <a:xfrm>
            <a:off x="4864735" y="974090"/>
            <a:ext cx="680148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2" name="表格 1"/>
          <p:cNvGraphicFramePr/>
          <p:nvPr>
            <p:custDataLst>
              <p:tags r:id="rId6"/>
            </p:custDataLst>
          </p:nvPr>
        </p:nvGraphicFramePr>
        <p:xfrm>
          <a:off x="5148580" y="1215073"/>
          <a:ext cx="6233795" cy="5129530"/>
        </p:xfrm>
        <a:graphic>
          <a:graphicData uri="http://schemas.openxmlformats.org/drawingml/2006/table">
            <a:tbl>
              <a:tblPr/>
              <a:tblGrid>
                <a:gridCol w="1825625"/>
                <a:gridCol w="4408170"/>
              </a:tblGrid>
              <a:tr h="328930">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AMT043W024-L480X272R-1DEC</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Resistive 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rowSpan="2">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RS232</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Rated voltage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1750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4" name="图片 3" descr="图层 2"/>
          <p:cNvPicPr>
            <a:picLocks noChangeAspect="1"/>
          </p:cNvPicPr>
          <p:nvPr/>
        </p:nvPicPr>
        <p:blipFill>
          <a:blip r:embed="rId7"/>
          <a:stretch>
            <a:fillRect/>
          </a:stretch>
        </p:blipFill>
        <p:spPr>
          <a:xfrm>
            <a:off x="570230" y="3932555"/>
            <a:ext cx="4081145" cy="24491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资源 3"/>
          <p:cNvPicPr/>
          <p:nvPr/>
        </p:nvPicPr>
        <p:blipFill>
          <a:blip r:embed="rId1"/>
          <a:stretch>
            <a:fillRect/>
          </a:stretch>
        </p:blipFill>
        <p:spPr>
          <a:xfrm flipH="1">
            <a:off x="0" y="245745"/>
            <a:ext cx="36000" cy="360000"/>
          </a:xfrm>
          <a:prstGeom prst="rect">
            <a:avLst/>
          </a:prstGeom>
        </p:spPr>
      </p:pic>
      <p:sp>
        <p:nvSpPr>
          <p:cNvPr id="13" name="文本框 12"/>
          <p:cNvSpPr txBox="1"/>
          <p:nvPr/>
        </p:nvSpPr>
        <p:spPr>
          <a:xfrm>
            <a:off x="63500" y="220345"/>
            <a:ext cx="4504690" cy="398780"/>
          </a:xfrm>
          <a:prstGeom prst="rect">
            <a:avLst/>
          </a:prstGeom>
          <a:noFill/>
        </p:spPr>
        <p:txBody>
          <a:bodyPr wrap="square" rtlCol="0">
            <a:spAutoFit/>
          </a:bodyPr>
          <a:p>
            <a:pPr indent="0" algn="ctr">
              <a:buNone/>
            </a:pPr>
            <a:r>
              <a:rPr lang="en-US" sz="2000" b="1">
                <a:solidFill>
                  <a:srgbClr val="0055FB"/>
                </a:solidFill>
                <a:latin typeface="微软雅黑" panose="020B0503020204020204" charset="-122"/>
                <a:ea typeface="微软雅黑" panose="020B0503020204020204" charset="-122"/>
                <a:sym typeface="+mn-ea"/>
              </a:rPr>
              <a:t>AMT043W024-L480X272R-0TT</a:t>
            </a:r>
            <a:endParaRPr lang="en-US" altLang="en-US" sz="2000" b="1">
              <a:solidFill>
                <a:srgbClr val="0055FB"/>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5" descr="图层 7"/>
          <p:cNvPicPr>
            <a:picLocks noChangeAspect="1"/>
          </p:cNvPicPr>
          <p:nvPr>
            <p:custDataLst>
              <p:tags r:id="rId2"/>
            </p:custDataLst>
          </p:nvPr>
        </p:nvPicPr>
        <p:blipFill>
          <a:blip r:embed="rId3"/>
          <a:stretch>
            <a:fillRect/>
          </a:stretch>
        </p:blipFill>
        <p:spPr>
          <a:xfrm>
            <a:off x="570230" y="1068705"/>
            <a:ext cx="4125595" cy="2414270"/>
          </a:xfrm>
          <a:prstGeom prst="rect">
            <a:avLst/>
          </a:prstGeom>
          <a:effectLst>
            <a:reflection blurRad="6350" stA="19000" endA="300" endPos="14000" dir="5400000" sy="-100000" algn="bl" rotWithShape="0"/>
          </a:effectLst>
        </p:spPr>
      </p:pic>
      <p:sp>
        <p:nvSpPr>
          <p:cNvPr id="3" name="矩形 2"/>
          <p:cNvSpPr/>
          <p:nvPr>
            <p:custDataLst>
              <p:tags r:id="rId4"/>
            </p:custDataLst>
          </p:nvPr>
        </p:nvSpPr>
        <p:spPr>
          <a:xfrm>
            <a:off x="4864735" y="974090"/>
            <a:ext cx="6801485"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5"/>
            </p:custDataLst>
          </p:nvPr>
        </p:nvSpPr>
        <p:spPr>
          <a:xfrm>
            <a:off x="4864735" y="974090"/>
            <a:ext cx="680148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反面"/>
          <p:cNvPicPr>
            <a:picLocks noChangeAspect="1"/>
          </p:cNvPicPr>
          <p:nvPr/>
        </p:nvPicPr>
        <p:blipFill>
          <a:blip r:embed="rId6"/>
          <a:stretch>
            <a:fillRect/>
          </a:stretch>
        </p:blipFill>
        <p:spPr>
          <a:xfrm>
            <a:off x="570230" y="3963670"/>
            <a:ext cx="4124960" cy="2470150"/>
          </a:xfrm>
          <a:prstGeom prst="rect">
            <a:avLst/>
          </a:prstGeom>
        </p:spPr>
      </p:pic>
      <p:graphicFrame>
        <p:nvGraphicFramePr>
          <p:cNvPr id="2" name="表格 1"/>
          <p:cNvGraphicFramePr/>
          <p:nvPr>
            <p:custDataLst>
              <p:tags r:id="rId7"/>
            </p:custDataLst>
          </p:nvPr>
        </p:nvGraphicFramePr>
        <p:xfrm>
          <a:off x="5125085" y="1224915"/>
          <a:ext cx="6280785" cy="5109845"/>
        </p:xfrm>
        <a:graphic>
          <a:graphicData uri="http://schemas.openxmlformats.org/drawingml/2006/table">
            <a:tbl>
              <a:tblPr/>
              <a:tblGrid>
                <a:gridCol w="1470660"/>
                <a:gridCol w="4810125"/>
              </a:tblGrid>
              <a:tr h="32194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AMT043W024-L480X272R-0TT</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4.3"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480X272</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zh-CN" sz="700" b="1">
                          <a:solidFill>
                            <a:srgbClr val="000000"/>
                          </a:solidFill>
                          <a:latin typeface="微软雅黑" panose="020B0503020204020204" charset="-122"/>
                          <a:ea typeface="微软雅黑" panose="020B0503020204020204" charset="-122"/>
                        </a:rPr>
                        <a:t>Rated voltage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5V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0353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125720" y="974090"/>
            <a:ext cx="6540500" cy="561149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125720" y="974090"/>
            <a:ext cx="654050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504690" cy="398780"/>
          </a:xfrm>
          <a:prstGeom prst="rect">
            <a:avLst/>
          </a:prstGeom>
          <a:noFill/>
        </p:spPr>
        <p:txBody>
          <a:bodyPr wrap="square" rtlCol="0">
            <a:spAutoFit/>
          </a:bodyPr>
          <a:p>
            <a:r>
              <a:rPr lang="en-US" sz="2000" b="1">
                <a:solidFill>
                  <a:srgbClr val="0055FB"/>
                </a:solidFill>
                <a:latin typeface="微软雅黑" panose="020B0503020204020204" charset="-122"/>
                <a:ea typeface="微软雅黑" panose="020B0503020204020204" charset="-122"/>
                <a:sym typeface="+mn-ea"/>
              </a:rPr>
              <a:t> </a:t>
            </a:r>
            <a:r>
              <a:rPr lang="en-US" sz="2000" b="1">
                <a:solidFill>
                  <a:srgbClr val="0055FB"/>
                </a:solidFill>
                <a:latin typeface="微软雅黑" panose="020B0503020204020204" charset="-122"/>
                <a:ea typeface="微软雅黑" panose="020B0503020204020204" charset="-122"/>
                <a:sym typeface="+mn-ea"/>
              </a:rPr>
              <a:t>AMT070W016-L800X480C-0TT</a:t>
            </a:r>
            <a:endParaRPr lang="en-US" altLang="en-US" sz="2000" b="1">
              <a:solidFill>
                <a:srgbClr val="0055FB"/>
              </a:solidFill>
              <a:latin typeface="微软雅黑" panose="020B0503020204020204" charset="-122"/>
              <a:ea typeface="微软雅黑" panose="020B0503020204020204" charset="-122"/>
              <a:cs typeface="微软雅黑" panose="020B0503020204020204" charset="-122"/>
              <a:sym typeface="+mn-ea"/>
            </a:endParaRPr>
          </a:p>
        </p:txBody>
      </p:sp>
      <p:pic>
        <p:nvPicPr>
          <p:cNvPr id="19" name="图片 19" descr="图层 6"/>
          <p:cNvPicPr>
            <a:picLocks noChangeAspect="1"/>
          </p:cNvPicPr>
          <p:nvPr>
            <p:custDataLst>
              <p:tags r:id="rId2"/>
            </p:custDataLst>
          </p:nvPr>
        </p:nvPicPr>
        <p:blipFill>
          <a:blip r:embed="rId3"/>
          <a:stretch>
            <a:fillRect/>
          </a:stretch>
        </p:blipFill>
        <p:spPr>
          <a:xfrm>
            <a:off x="552450" y="1068705"/>
            <a:ext cx="4251325" cy="2360295"/>
          </a:xfrm>
          <a:prstGeom prst="rect">
            <a:avLst/>
          </a:prstGeom>
          <a:effectLst>
            <a:reflection blurRad="6350" stA="25000" endA="300" endPos="14000" dir="5400000" sy="-100000" algn="bl" rotWithShape="0"/>
          </a:effectLst>
        </p:spPr>
      </p:pic>
      <p:graphicFrame>
        <p:nvGraphicFramePr>
          <p:cNvPr id="3" name="表格 2"/>
          <p:cNvGraphicFramePr/>
          <p:nvPr>
            <p:custDataLst>
              <p:tags r:id="rId4"/>
            </p:custDataLst>
          </p:nvPr>
        </p:nvGraphicFramePr>
        <p:xfrm>
          <a:off x="5342573" y="1204913"/>
          <a:ext cx="6106795" cy="5149850"/>
        </p:xfrm>
        <a:graphic>
          <a:graphicData uri="http://schemas.openxmlformats.org/drawingml/2006/table">
            <a:tbl>
              <a:tblPr/>
              <a:tblGrid>
                <a:gridCol w="1370330"/>
                <a:gridCol w="4736465"/>
              </a:tblGrid>
              <a:tr h="31559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AMT070W016-L800X480C-0TT</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Capacitive touch screen</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64Mbyte SPI NANDFlash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5580">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494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3.5W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310">
                <a:tc>
                  <a:txBody>
                    <a:bodyPr/>
                    <a:p>
                      <a:pPr indent="0" algn="ctr">
                        <a:buNone/>
                      </a:pPr>
                      <a:r>
                        <a:rPr lang="zh-CN" sz="700" b="1">
                          <a:solidFill>
                            <a:srgbClr val="000000"/>
                          </a:solidFill>
                          <a:latin typeface="微软雅黑" panose="020B0503020204020204" charset="-122"/>
                          <a:ea typeface="微软雅黑" panose="020B0503020204020204" charset="-122"/>
                        </a:rPr>
                        <a:t>Rated voltage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5V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4671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9494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95580">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5" name="图片 4" descr="图层 2"/>
          <p:cNvPicPr>
            <a:picLocks noChangeAspect="1"/>
          </p:cNvPicPr>
          <p:nvPr/>
        </p:nvPicPr>
        <p:blipFill>
          <a:blip r:embed="rId5"/>
          <a:stretch>
            <a:fillRect/>
          </a:stretch>
        </p:blipFill>
        <p:spPr>
          <a:xfrm>
            <a:off x="545465" y="3935095"/>
            <a:ext cx="4272915" cy="2387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0135" y="1172210"/>
            <a:ext cx="6750050" cy="536384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89500" y="1172210"/>
            <a:ext cx="675068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50469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rPr>
              <a:t>AMT070W016-L800X480R-1DDC</a:t>
            </a:r>
            <a:endParaRPr sz="2000" b="1">
              <a:solidFill>
                <a:srgbClr val="0055FB"/>
              </a:solidFill>
              <a:latin typeface="微软雅黑" panose="020B0503020204020204" charset="-122"/>
              <a:ea typeface="微软雅黑" panose="020B0503020204020204" charset="-122"/>
            </a:endParaRPr>
          </a:p>
        </p:txBody>
      </p:sp>
      <p:pic>
        <p:nvPicPr>
          <p:cNvPr id="2" name="图片 3" descr="图层 5"/>
          <p:cNvPicPr>
            <a:picLocks noChangeAspect="1"/>
          </p:cNvPicPr>
          <p:nvPr>
            <p:custDataLst>
              <p:tags r:id="rId2"/>
            </p:custDataLst>
          </p:nvPr>
        </p:nvPicPr>
        <p:blipFill>
          <a:blip r:embed="rId3"/>
          <a:stretch>
            <a:fillRect/>
          </a:stretch>
        </p:blipFill>
        <p:spPr>
          <a:xfrm>
            <a:off x="454025" y="1195705"/>
            <a:ext cx="4178935" cy="2364740"/>
          </a:xfrm>
          <a:prstGeom prst="rect">
            <a:avLst/>
          </a:prstGeom>
          <a:effectLst>
            <a:reflection blurRad="6350" stA="21000" endA="300" endPos="21000" dir="5400000" sy="-100000" algn="bl" rotWithShape="0"/>
          </a:effectLst>
        </p:spPr>
      </p:pic>
      <p:pic>
        <p:nvPicPr>
          <p:cNvPr id="8" name="图片 7" descr="图层 2444 拷贝"/>
          <p:cNvPicPr>
            <a:picLocks noChangeAspect="1"/>
          </p:cNvPicPr>
          <p:nvPr/>
        </p:nvPicPr>
        <p:blipFill>
          <a:blip r:embed="rId4"/>
          <a:stretch>
            <a:fillRect/>
          </a:stretch>
        </p:blipFill>
        <p:spPr>
          <a:xfrm>
            <a:off x="454025" y="4064000"/>
            <a:ext cx="4234815" cy="2425065"/>
          </a:xfrm>
          <a:prstGeom prst="rect">
            <a:avLst/>
          </a:prstGeom>
        </p:spPr>
      </p:pic>
      <p:graphicFrame>
        <p:nvGraphicFramePr>
          <p:cNvPr id="3" name="表格 2"/>
          <p:cNvGraphicFramePr/>
          <p:nvPr>
            <p:custDataLst>
              <p:tags r:id="rId5"/>
            </p:custDataLst>
          </p:nvPr>
        </p:nvGraphicFramePr>
        <p:xfrm>
          <a:off x="5171123" y="1416685"/>
          <a:ext cx="6188075" cy="4874895"/>
        </p:xfrm>
        <a:graphic>
          <a:graphicData uri="http://schemas.openxmlformats.org/drawingml/2006/table">
            <a:tbl>
              <a:tblPr/>
              <a:tblGrid>
                <a:gridCol w="1517015"/>
                <a:gridCol w="4671060"/>
              </a:tblGrid>
              <a:tr h="26606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AMT070W016-L800X480R-1DDC</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5420">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4785">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542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64Mbyte SPI NANDFlash</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4150">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542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542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5420">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RS485</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3.5W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4150">
                <a:tc>
                  <a:txBody>
                    <a:bodyPr/>
                    <a:p>
                      <a:pPr indent="0" algn="ctr">
                        <a:buNone/>
                      </a:pPr>
                      <a:r>
                        <a:rPr lang="zh-CN" sz="700" b="1">
                          <a:solidFill>
                            <a:srgbClr val="000000"/>
                          </a:solidFill>
                          <a:latin typeface="微软雅黑" panose="020B0503020204020204" charset="-122"/>
                          <a:ea typeface="微软雅黑" panose="020B0503020204020204" charset="-122"/>
                        </a:rPr>
                        <a:t>Rated voltage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43535">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5420">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5420">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0135" y="1172210"/>
            <a:ext cx="6750050" cy="536384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89500" y="1172210"/>
            <a:ext cx="675068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50469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rPr>
              <a:t>AMT070W016-L800X480R-0TT</a:t>
            </a:r>
            <a:endParaRPr sz="2000" b="1">
              <a:solidFill>
                <a:srgbClr val="0055FB"/>
              </a:solidFill>
              <a:latin typeface="微软雅黑" panose="020B0503020204020204" charset="-122"/>
              <a:ea typeface="微软雅黑" panose="020B0503020204020204" charset="-122"/>
            </a:endParaRPr>
          </a:p>
        </p:txBody>
      </p:sp>
      <p:pic>
        <p:nvPicPr>
          <p:cNvPr id="2" name="图片 3" descr="图层 5"/>
          <p:cNvPicPr>
            <a:picLocks noChangeAspect="1"/>
          </p:cNvPicPr>
          <p:nvPr>
            <p:custDataLst>
              <p:tags r:id="rId2"/>
            </p:custDataLst>
          </p:nvPr>
        </p:nvPicPr>
        <p:blipFill>
          <a:blip r:embed="rId3"/>
          <a:stretch>
            <a:fillRect/>
          </a:stretch>
        </p:blipFill>
        <p:spPr>
          <a:xfrm>
            <a:off x="454025" y="1240155"/>
            <a:ext cx="4178935" cy="2364740"/>
          </a:xfrm>
          <a:prstGeom prst="rect">
            <a:avLst/>
          </a:prstGeom>
          <a:effectLst>
            <a:reflection blurRad="6350" stA="21000" endA="300" endPos="21000" dir="5400000" sy="-100000" algn="bl" rotWithShape="0"/>
          </a:effectLst>
        </p:spPr>
      </p:pic>
      <p:graphicFrame>
        <p:nvGraphicFramePr>
          <p:cNvPr id="5" name="表格 4"/>
          <p:cNvGraphicFramePr/>
          <p:nvPr>
            <p:custDataLst>
              <p:tags r:id="rId4"/>
            </p:custDataLst>
          </p:nvPr>
        </p:nvGraphicFramePr>
        <p:xfrm>
          <a:off x="5156200" y="1367155"/>
          <a:ext cx="6214110" cy="4888230"/>
        </p:xfrm>
        <a:graphic>
          <a:graphicData uri="http://schemas.openxmlformats.org/drawingml/2006/table">
            <a:tbl>
              <a:tblPr/>
              <a:tblGrid>
                <a:gridCol w="1820545"/>
                <a:gridCol w="4393565"/>
              </a:tblGrid>
              <a:tr h="28003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AMT070W016-L800X480R-0TT</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732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732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732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64Mbyte SPI NANDFlash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732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buzzer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7325">
                <a:tc>
                  <a:txBody>
                    <a:bodyPr/>
                    <a:p>
                      <a:pPr indent="0" algn="ctr">
                        <a:buNone/>
                      </a:pPr>
                      <a:r>
                        <a:rPr lang="en-US" sz="700" b="1">
                          <a:solidFill>
                            <a:srgbClr val="000000"/>
                          </a:solidFill>
                          <a:latin typeface="微软雅黑" panose="020B0503020204020204" charset="-122"/>
                          <a:ea typeface="微软雅黑" panose="020B0503020204020204" charset="-122"/>
                        </a:rPr>
                        <a:t>Power-down data is saved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sym typeface="+mn-ea"/>
                        </a:rPr>
                        <a:t>USB端口</a:t>
                      </a:r>
                      <a:endParaRPr lang="en-US" altLang="en-US" sz="700" b="1">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How to download the program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rowSpan="2">
                  <a:txBody>
                    <a:bodyPr/>
                    <a:p>
                      <a:pPr indent="0" algn="ctr">
                        <a:buNone/>
                      </a:pPr>
                      <a:r>
                        <a:rPr lang="en-US" sz="700" b="1">
                          <a:solidFill>
                            <a:srgbClr val="000000"/>
                          </a:solidFill>
                          <a:latin typeface="微软雅黑" panose="020B0503020204020204" charset="-122"/>
                          <a:ea typeface="微软雅黑" panose="020B0503020204020204" charset="-122"/>
                        </a:rPr>
                        <a:t>Communication port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732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TTL</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Rated power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3.5W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Rated voltage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 5V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Power protection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7325">
                <a:tc>
                  <a:txBody>
                    <a:bodyPr/>
                    <a:p>
                      <a:pPr indent="0" algn="ctr">
                        <a:buNone/>
                      </a:pPr>
                      <a:r>
                        <a:rPr lang="en-US" sz="700" b="1">
                          <a:solidFill>
                            <a:srgbClr val="000000"/>
                          </a:solidFill>
                          <a:latin typeface="微软雅黑" panose="020B0503020204020204" charset="-122"/>
                          <a:ea typeface="微软雅黑" panose="020B0503020204020204" charset="-122"/>
                        </a:rPr>
                        <a:t>Power loss is allowed</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1115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Operating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Storage temperature</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6" name="图片 5" descr="图层 2 拷贝"/>
          <p:cNvPicPr>
            <a:picLocks noChangeAspect="1"/>
          </p:cNvPicPr>
          <p:nvPr/>
        </p:nvPicPr>
        <p:blipFill>
          <a:blip r:embed="rId5"/>
          <a:stretch>
            <a:fillRect/>
          </a:stretch>
        </p:blipFill>
        <p:spPr>
          <a:xfrm>
            <a:off x="454025" y="4069080"/>
            <a:ext cx="4167505" cy="238506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90135" y="1172210"/>
            <a:ext cx="6750050" cy="536384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89500" y="1172210"/>
            <a:ext cx="675068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450469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rPr>
              <a:t>AMT070W016-L800X480R-1EEC</a:t>
            </a:r>
            <a:endParaRPr sz="2000" b="1">
              <a:solidFill>
                <a:srgbClr val="0055FB"/>
              </a:solidFill>
              <a:latin typeface="微软雅黑" panose="020B0503020204020204" charset="-122"/>
              <a:ea typeface="微软雅黑" panose="020B0503020204020204" charset="-122"/>
            </a:endParaRPr>
          </a:p>
        </p:txBody>
      </p:sp>
      <p:pic>
        <p:nvPicPr>
          <p:cNvPr id="2" name="图片 3" descr="图层 5"/>
          <p:cNvPicPr>
            <a:picLocks noChangeAspect="1"/>
          </p:cNvPicPr>
          <p:nvPr>
            <p:custDataLst>
              <p:tags r:id="rId2"/>
            </p:custDataLst>
          </p:nvPr>
        </p:nvPicPr>
        <p:blipFill>
          <a:blip r:embed="rId3"/>
          <a:stretch>
            <a:fillRect/>
          </a:stretch>
        </p:blipFill>
        <p:spPr>
          <a:xfrm>
            <a:off x="454025" y="1240155"/>
            <a:ext cx="4178935" cy="2364740"/>
          </a:xfrm>
          <a:prstGeom prst="rect">
            <a:avLst/>
          </a:prstGeom>
          <a:effectLst>
            <a:reflection blurRad="6350" stA="21000" endA="300" endPos="21000" dir="5400000" sy="-100000" algn="bl" rotWithShape="0"/>
          </a:effectLst>
        </p:spPr>
      </p:pic>
      <p:graphicFrame>
        <p:nvGraphicFramePr>
          <p:cNvPr id="3" name="表格 2"/>
          <p:cNvGraphicFramePr/>
          <p:nvPr>
            <p:custDataLst>
              <p:tags r:id="rId4"/>
            </p:custDataLst>
          </p:nvPr>
        </p:nvGraphicFramePr>
        <p:xfrm>
          <a:off x="5130165" y="1413510"/>
          <a:ext cx="6295390" cy="4901565"/>
        </p:xfrm>
        <a:graphic>
          <a:graphicData uri="http://schemas.openxmlformats.org/drawingml/2006/table">
            <a:tbl>
              <a:tblPr/>
              <a:tblGrid>
                <a:gridCol w="1844040"/>
                <a:gridCol w="4451350"/>
              </a:tblGrid>
              <a:tr h="280035">
                <a:tc>
                  <a:txBody>
                    <a:bodyPr/>
                    <a:p>
                      <a:pPr indent="0" algn="ctr">
                        <a:buNone/>
                      </a:pPr>
                      <a:r>
                        <a:rPr lang="zh-CN" sz="900" b="1">
                          <a:solidFill>
                            <a:srgbClr val="FFFFFF"/>
                          </a:solidFill>
                          <a:latin typeface="微软雅黑" panose="020B0503020204020204" charset="-122"/>
                          <a:ea typeface="微软雅黑" panose="020B0503020204020204" charset="-122"/>
                        </a:rPr>
                        <a:t>Model</a:t>
                      </a:r>
                      <a:endParaRPr lang="zh-CN"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800" b="1">
                          <a:solidFill>
                            <a:srgbClr val="FFFFFF"/>
                          </a:solidFill>
                          <a:latin typeface="微软雅黑" panose="020B0503020204020204" charset="-122"/>
                          <a:ea typeface="微软雅黑" panose="020B0503020204020204" charset="-122"/>
                        </a:rPr>
                        <a:t>AMT070W016-L800X480R-1EEC</a:t>
                      </a:r>
                      <a:endParaRPr lang="en-US" altLang="en-US" sz="8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operating system</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UCOS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display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7"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800X480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color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65536</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brightness</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Backlight</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LED (supports backlight adjustment)</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LED life</a:t>
                      </a:r>
                      <a:endParaRPr 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touch screen</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The 600MHz ARM9 has 32MB of DDR2 memory</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memorizer</a:t>
                      </a:r>
                      <a:endParaRPr 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64Mbyte SPI NANDFlash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In the tank</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rowSpan="2">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1: RS232</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vMerge="1">
                  <a:tcPr>
                    <a:lnB cap="flat">
                      <a:noFill/>
                    </a:lnB>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Serial port 2: RS232</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3.5W max</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rPr>
                        <a:t>Rated voltage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DC9-30V</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zh-CN" sz="700" b="1">
                          <a:solidFill>
                            <a:srgbClr val="000000"/>
                          </a:solidFill>
                          <a:latin typeface="微软雅黑" panose="020B0503020204020204" charset="-122"/>
                          <a:ea typeface="微软雅黑" panose="020B0503020204020204" charset="-122"/>
                        </a:rPr>
                        <a:t>Power protection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It has the ability of +/-1KV lightning surge protection</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690">
                <a:tc>
                  <a:txBody>
                    <a:bodyPr/>
                    <a:p>
                      <a:pPr indent="0" algn="ctr">
                        <a:buNone/>
                      </a:pPr>
                      <a:r>
                        <a:rPr lang="zh-CN" sz="700" b="1">
                          <a:solidFill>
                            <a:srgbClr val="000000"/>
                          </a:solidFill>
                          <a:latin typeface="微软雅黑" panose="020B0503020204020204" charset="-122"/>
                          <a:ea typeface="微软雅黑" panose="020B0503020204020204" charset="-122"/>
                        </a:rPr>
                        <a:t>Power loss is allowed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&lt;5ms</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337820">
                <a:tc>
                  <a:txBody>
                    <a:bodyPr/>
                    <a:p>
                      <a:pPr indent="0" algn="ctr">
                        <a:buNone/>
                      </a:pPr>
                      <a:r>
                        <a:rPr lang="en-US" sz="700" b="1">
                          <a:solidFill>
                            <a:srgbClr val="000000"/>
                          </a:solidFill>
                          <a:latin typeface="微软雅黑" panose="020B0503020204020204" charset="-122"/>
                          <a:ea typeface="微软雅黑" panose="020B0503020204020204" charset="-122"/>
                        </a:rPr>
                        <a:t>CE&amp;ROHS</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Comply with EN61000-6-2:2005 and EN61000-6-4:2007 standards; Lightning surge +/-1KV, swarm pulse +/-4KV; Electrostatic contact discharge +/-8KV; Electrostatic air discharge +/-8KV.</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055">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pic>
        <p:nvPicPr>
          <p:cNvPr id="5" name="图片 4" descr="反面"/>
          <p:cNvPicPr>
            <a:picLocks noChangeAspect="1"/>
          </p:cNvPicPr>
          <p:nvPr/>
        </p:nvPicPr>
        <p:blipFill>
          <a:blip r:embed="rId5"/>
          <a:stretch>
            <a:fillRect/>
          </a:stretch>
        </p:blipFill>
        <p:spPr>
          <a:xfrm>
            <a:off x="453390" y="4083050"/>
            <a:ext cx="4179570" cy="23818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图层1 3"/>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6" name="标题 5"/>
          <p:cNvSpPr>
            <a:spLocks noGrp="1"/>
          </p:cNvSpPr>
          <p:nvPr>
            <p:ph type="ctrTitle"/>
            <p:custDataLst>
              <p:tags r:id="rId3"/>
            </p:custDataLst>
          </p:nvPr>
        </p:nvSpPr>
        <p:spPr>
          <a:xfrm>
            <a:off x="3699510" y="2445385"/>
            <a:ext cx="5344160" cy="1354455"/>
          </a:xfrm>
        </p:spPr>
        <p:txBody>
          <a:bodyPr>
            <a:normAutofit/>
          </a:bodyPr>
          <a:p>
            <a:r>
              <a:rPr lang="zh-CN" altLang="en-US" sz="4800" b="1">
                <a:solidFill>
                  <a:schemeClr val="bg1"/>
                </a:solidFill>
              </a:rPr>
              <a:t>Thanks for watching</a:t>
            </a:r>
            <a:endParaRPr lang="zh-CN" altLang="en-US" sz="4800" b="1">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未标题444-1"/>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4730750" y="2722245"/>
            <a:ext cx="2966720" cy="706755"/>
          </a:xfrm>
          <a:prstGeom prst="rect">
            <a:avLst/>
          </a:prstGeom>
          <a:noFill/>
        </p:spPr>
        <p:txBody>
          <a:bodyPr wrap="square" rtlCol="0">
            <a:spAutoFit/>
          </a:bodyPr>
          <a:p>
            <a:r>
              <a:rPr sz="4000" b="1">
                <a:solidFill>
                  <a:schemeClr val="bg1"/>
                </a:solidFill>
                <a:latin typeface="微软雅黑" panose="020B0503020204020204" charset="-122"/>
                <a:ea typeface="微软雅黑" panose="020B0503020204020204" charset="-122"/>
                <a:cs typeface="微软雅黑" panose="020B0503020204020204" charset="-122"/>
              </a:rPr>
              <a:t>AST series</a:t>
            </a:r>
            <a:endParaRPr sz="4000" b="1">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7" name="直接连接符 6"/>
          <p:cNvCxnSpPr/>
          <p:nvPr>
            <p:custDataLst>
              <p:tags r:id="rId2"/>
            </p:custDataLst>
          </p:nvPr>
        </p:nvCxnSpPr>
        <p:spPr>
          <a:xfrm>
            <a:off x="4800283" y="3640455"/>
            <a:ext cx="2591435"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3"/>
            </p:custDataLst>
          </p:nvPr>
        </p:nvCxnSpPr>
        <p:spPr>
          <a:xfrm>
            <a:off x="4800283" y="2510790"/>
            <a:ext cx="2591435" cy="0"/>
          </a:xfrm>
          <a:prstGeom prst="line">
            <a:avLst/>
          </a:prstGeom>
          <a:ln w="158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766310" y="974090"/>
            <a:ext cx="6617970" cy="570611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C:/Users/Administrator/AppData/Local/Temp/picturecompress_20210730100212/output_1.pngoutput_1"/>
          <p:cNvPicPr>
            <a:picLocks noChangeAspect="1"/>
          </p:cNvPicPr>
          <p:nvPr>
            <p:custDataLst>
              <p:tags r:id="rId1"/>
            </p:custDataLst>
          </p:nvPr>
        </p:nvPicPr>
        <p:blipFill>
          <a:blip r:embed="rId2"/>
          <a:stretch>
            <a:fillRect/>
          </a:stretch>
        </p:blipFill>
        <p:spPr>
          <a:xfrm>
            <a:off x="643255" y="981710"/>
            <a:ext cx="3796030" cy="2413635"/>
          </a:xfrm>
          <a:prstGeom prst="rect">
            <a:avLst/>
          </a:prstGeom>
          <a:effectLst>
            <a:reflection blurRad="6350" stA="38000" endA="300" endPos="21000" dir="5400000" sy="-100000" algn="bl" rotWithShape="0"/>
          </a:effectLst>
        </p:spPr>
      </p:pic>
      <p:pic>
        <p:nvPicPr>
          <p:cNvPr id="3" name="图片 2" descr="IMG_3646_看图王"/>
          <p:cNvPicPr>
            <a:picLocks noChangeAspect="1"/>
          </p:cNvPicPr>
          <p:nvPr>
            <p:custDataLst>
              <p:tags r:id="rId3"/>
            </p:custDataLst>
          </p:nvPr>
        </p:nvPicPr>
        <p:blipFill>
          <a:blip r:embed="rId4"/>
          <a:stretch>
            <a:fillRect/>
          </a:stretch>
        </p:blipFill>
        <p:spPr>
          <a:xfrm>
            <a:off x="487045" y="4028440"/>
            <a:ext cx="4114165" cy="2745105"/>
          </a:xfrm>
          <a:prstGeom prst="rect">
            <a:avLst/>
          </a:prstGeom>
        </p:spPr>
      </p:pic>
      <p:graphicFrame>
        <p:nvGraphicFramePr>
          <p:cNvPr id="6" name="表格 5"/>
          <p:cNvGraphicFramePr/>
          <p:nvPr>
            <p:custDataLst>
              <p:tags r:id="rId5"/>
            </p:custDataLst>
          </p:nvPr>
        </p:nvGraphicFramePr>
        <p:xfrm>
          <a:off x="4911090" y="1165860"/>
          <a:ext cx="6267450" cy="5003165"/>
        </p:xfrm>
        <a:graphic>
          <a:graphicData uri="http://schemas.openxmlformats.org/drawingml/2006/table">
            <a:tbl>
              <a:tblPr/>
              <a:tblGrid>
                <a:gridCol w="935355"/>
                <a:gridCol w="2653665"/>
                <a:gridCol w="2678430"/>
              </a:tblGrid>
              <a:tr h="323850">
                <a:tc>
                  <a:txBody>
                    <a:bodyPr/>
                    <a:p>
                      <a:pPr indent="0" algn="ctr">
                        <a:buNone/>
                      </a:pPr>
                      <a:r>
                        <a:rPr lang="zh-CN" sz="1000" b="1">
                          <a:solidFill>
                            <a:srgbClr val="FFFFFF"/>
                          </a:solidFill>
                          <a:latin typeface="微软雅黑" panose="020B0503020204020204" charset="-122"/>
                          <a:ea typeface="微软雅黑" panose="020B0503020204020204" charset="-122"/>
                        </a:rPr>
                        <a:t>Model</a:t>
                      </a:r>
                      <a:endParaRPr lang="zh-CN"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1000" b="1">
                          <a:solidFill>
                            <a:srgbClr val="FFFFFF"/>
                          </a:solidFill>
                          <a:latin typeface="微软雅黑" panose="020B0503020204020204" charset="-122"/>
                          <a:ea typeface="微软雅黑" panose="020B0503020204020204" charset="-122"/>
                        </a:rPr>
                        <a:t>AST024RTS/AST024RES/AST024RDS</a:t>
                      </a:r>
                      <a:endParaRPr lang="en-US" altLang="en-US"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1000" b="1">
                          <a:solidFill>
                            <a:srgbClr val="FFFFFF"/>
                          </a:solidFill>
                          <a:latin typeface="微软雅黑" panose="020B0503020204020204" charset="-122"/>
                          <a:ea typeface="微软雅黑" panose="020B0503020204020204" charset="-122"/>
                        </a:rPr>
                        <a:t>ASTK028NGD/ASTK028RGD</a:t>
                      </a:r>
                      <a:endParaRPr lang="en-US" altLang="en-US"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766D4"/>
                    </a:solidFill>
                  </a:tcPr>
                </a:tc>
              </a:tr>
              <a:tr h="218440">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2.4"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2.8"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65535 colors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65535 colors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907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320*240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320*240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805">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805">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LED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LED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80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9075">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ASTK028RGD Support 4-wire industrial resistive touch screen (surface hardness 4H)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805">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96MHz M0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96MHz M0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8440">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16Mbyte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805">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Real-time clock built-in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Real-time clock built-in</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9075">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Yes</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844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 supported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 supported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80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a:t>
                      </a:r>
                      <a:endParaRPr lang="zh-CN"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a:t>
                      </a:r>
                      <a:endParaRPr lang="zh-CN"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SD card download</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SD card download</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907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 supported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rPr>
                        <a:t>Not supported</a:t>
                      </a:r>
                      <a:endParaRPr lang="zh-CN"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533400">
                <a:tc>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AST024RTS: TTL serial communication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AST024RES: One RS232 serial communication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AST024RDS: One RS485 serial communication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RS485 serial communication</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805">
                <a:tc>
                  <a:txBody>
                    <a:bodyPr/>
                    <a:p>
                      <a:pPr indent="0" algn="ctr">
                        <a:buNone/>
                      </a:pPr>
                      <a:r>
                        <a:rPr lang="zh-CN" sz="700" b="1">
                          <a:solidFill>
                            <a:srgbClr val="000000"/>
                          </a:solidFill>
                          <a:latin typeface="微软雅黑" panose="020B0503020204020204" charset="-122"/>
                          <a:ea typeface="微软雅黑" panose="020B0503020204020204" charset="-122"/>
                        </a:rPr>
                        <a:t>Rated power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0.5W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9075">
                <a:tc>
                  <a:txBody>
                    <a:bodyPr/>
                    <a:p>
                      <a:pPr indent="0" algn="ctr">
                        <a:buNone/>
                      </a:pPr>
                      <a:r>
                        <a:rPr lang="zh-CN" sz="700" b="1">
                          <a:solidFill>
                            <a:srgbClr val="000000"/>
                          </a:solidFill>
                          <a:latin typeface="微软雅黑" panose="020B0503020204020204" charset="-122"/>
                          <a:ea typeface="微软雅黑" panose="020B0503020204020204" charset="-122"/>
                        </a:rPr>
                        <a:t>Voltage range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DC 5-24V </a:t>
                      </a:r>
                      <a:r>
                        <a:rPr lang="en-US" sz="700" b="0">
                          <a:solidFill>
                            <a:srgbClr val="FF0000"/>
                          </a:solidFill>
                          <a:latin typeface="微软雅黑" panose="020B0503020204020204" charset="-122"/>
                          <a:ea typeface="微软雅黑" panose="020B0503020204020204" charset="-122"/>
                          <a:cs typeface="微软雅黑" panose="020B0503020204020204" charset="-122"/>
                        </a:rPr>
                        <a:t>(Anti-reverse connection, distinguish between the positive and negative poles of the power supply, TTL can only be powered by 5V)</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DC 12-24V </a:t>
                      </a:r>
                      <a:r>
                        <a:rPr lang="en-US" sz="700" b="0">
                          <a:solidFill>
                            <a:srgbClr val="FF0000"/>
                          </a:solidFill>
                          <a:latin typeface="微软雅黑" panose="020B0503020204020204" charset="-122"/>
                          <a:ea typeface="微软雅黑" panose="020B0503020204020204" charset="-122"/>
                          <a:cs typeface="微软雅黑" panose="020B0503020204020204" charset="-122"/>
                        </a:rPr>
                        <a:t>(Anti-reverse connection, distinguish between positive and negative poles of power supply)</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805">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8440">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r>
            </a:tbl>
          </a:graphicData>
        </a:graphic>
      </p:graphicFrame>
      <p:pic>
        <p:nvPicPr>
          <p:cNvPr id="14" name="图片 13" descr="资源 3"/>
          <p:cNvPicPr/>
          <p:nvPr/>
        </p:nvPicPr>
        <p:blipFill>
          <a:blip r:embed="rId6"/>
          <a:stretch>
            <a:fillRect/>
          </a:stretch>
        </p:blipFill>
        <p:spPr>
          <a:xfrm flipH="1">
            <a:off x="0" y="245745"/>
            <a:ext cx="36000" cy="360000"/>
          </a:xfrm>
          <a:prstGeom prst="rect">
            <a:avLst/>
          </a:prstGeom>
        </p:spPr>
      </p:pic>
      <p:sp>
        <p:nvSpPr>
          <p:cNvPr id="4" name="矩形 3"/>
          <p:cNvSpPr/>
          <p:nvPr/>
        </p:nvSpPr>
        <p:spPr>
          <a:xfrm>
            <a:off x="4766310" y="968375"/>
            <a:ext cx="661797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45180" cy="398780"/>
          </a:xfrm>
          <a:prstGeom prst="rect">
            <a:avLst/>
          </a:prstGeom>
          <a:noFill/>
        </p:spPr>
        <p:txBody>
          <a:bodyPr wrap="square" rtlCol="0">
            <a:spAutoFit/>
          </a:bodyPr>
          <a:p>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AST02</a:t>
            </a:r>
            <a:r>
              <a:rPr lang="en-US" altLang="zh-CN" sz="2000" b="1">
                <a:solidFill>
                  <a:srgbClr val="0055FB"/>
                </a:solidFill>
                <a:latin typeface="微软雅黑" panose="020B0503020204020204" charset="-122"/>
                <a:ea typeface="微软雅黑" panose="020B0503020204020204" charset="-122"/>
                <a:cs typeface="微软雅黑" panose="020B0503020204020204" charset="-122"/>
                <a:sym typeface="+mn-ea"/>
              </a:rPr>
              <a:t>4 /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AST028series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766310" y="974090"/>
            <a:ext cx="6617970" cy="5645150"/>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766310" y="968375"/>
            <a:ext cx="661797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836035" cy="706755"/>
          </a:xfrm>
          <a:prstGeom prst="rect">
            <a:avLst/>
          </a:prstGeom>
          <a:noFill/>
        </p:spPr>
        <p:txBody>
          <a:bodyPr wrap="square" rtlCol="0">
            <a:spAutoFit/>
          </a:bodyPr>
          <a:p>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AST</a:t>
            </a:r>
            <a:r>
              <a:rPr lang="en-US" altLang="zh-CN" sz="2000" b="1">
                <a:solidFill>
                  <a:srgbClr val="0055FB"/>
                </a:solidFill>
                <a:latin typeface="微软雅黑" panose="020B0503020204020204" charset="-122"/>
                <a:ea typeface="微软雅黑" panose="020B0503020204020204" charset="-122"/>
                <a:cs typeface="微软雅黑" panose="020B0503020204020204" charset="-122"/>
                <a:sym typeface="+mn-ea"/>
              </a:rPr>
              <a:t>E</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02</a:t>
            </a:r>
            <a:r>
              <a:rPr lang="en-US" altLang="zh-CN" sz="2000" b="1">
                <a:solidFill>
                  <a:srgbClr val="0055FB"/>
                </a:solidFill>
                <a:latin typeface="微软雅黑" panose="020B0503020204020204" charset="-122"/>
                <a:ea typeface="微软雅黑" panose="020B0503020204020204" charset="-122"/>
                <a:cs typeface="微软雅黑" panose="020B0503020204020204" charset="-122"/>
                <a:sym typeface="+mn-ea"/>
              </a:rPr>
              <a:t>4 /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AST</a:t>
            </a:r>
            <a:r>
              <a:rPr lang="en-US" altLang="zh-CN" sz="2000" b="1">
                <a:solidFill>
                  <a:srgbClr val="0055FB"/>
                </a:solidFill>
                <a:latin typeface="微软雅黑" panose="020B0503020204020204" charset="-122"/>
                <a:ea typeface="微软雅黑" panose="020B0503020204020204" charset="-122"/>
                <a:cs typeface="微软雅黑" panose="020B0503020204020204" charset="-122"/>
              </a:rPr>
              <a:t>E</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028</a:t>
            </a:r>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series</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a:p>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33" name="图片 33" descr="组22 1"/>
          <p:cNvPicPr>
            <a:picLocks noChangeAspect="1"/>
          </p:cNvPicPr>
          <p:nvPr>
            <p:custDataLst>
              <p:tags r:id="rId2"/>
            </p:custDataLst>
          </p:nvPr>
        </p:nvPicPr>
        <p:blipFill>
          <a:blip r:embed="rId3"/>
          <a:stretch>
            <a:fillRect/>
          </a:stretch>
        </p:blipFill>
        <p:spPr>
          <a:xfrm>
            <a:off x="574040" y="982980"/>
            <a:ext cx="3850005" cy="2477770"/>
          </a:xfrm>
          <a:prstGeom prst="rect">
            <a:avLst/>
          </a:prstGeom>
          <a:effectLst>
            <a:reflection blurRad="6350" stA="24000" endA="300" endPos="18000" dir="5400000" sy="-100000" algn="bl" rotWithShape="0"/>
          </a:effectLst>
        </p:spPr>
      </p:pic>
      <p:pic>
        <p:nvPicPr>
          <p:cNvPr id="9" name="图片 8" descr="IMG_3669"/>
          <p:cNvPicPr>
            <a:picLocks noChangeAspect="1"/>
          </p:cNvPicPr>
          <p:nvPr/>
        </p:nvPicPr>
        <p:blipFill>
          <a:blip r:embed="rId4"/>
          <a:stretch>
            <a:fillRect/>
          </a:stretch>
        </p:blipFill>
        <p:spPr>
          <a:xfrm>
            <a:off x="267335" y="3807460"/>
            <a:ext cx="4458335" cy="2972435"/>
          </a:xfrm>
          <a:prstGeom prst="rect">
            <a:avLst/>
          </a:prstGeom>
        </p:spPr>
      </p:pic>
      <p:graphicFrame>
        <p:nvGraphicFramePr>
          <p:cNvPr id="11" name="表格 10"/>
          <p:cNvGraphicFramePr/>
          <p:nvPr>
            <p:custDataLst>
              <p:tags r:id="rId5"/>
            </p:custDataLst>
          </p:nvPr>
        </p:nvGraphicFramePr>
        <p:xfrm>
          <a:off x="4948555" y="1154430"/>
          <a:ext cx="6209665" cy="5356225"/>
        </p:xfrm>
        <a:graphic>
          <a:graphicData uri="http://schemas.openxmlformats.org/drawingml/2006/table">
            <a:tbl>
              <a:tblPr/>
              <a:tblGrid>
                <a:gridCol w="983615"/>
                <a:gridCol w="2612390"/>
                <a:gridCol w="2613660"/>
              </a:tblGrid>
              <a:tr h="364490">
                <a:tc>
                  <a:txBody>
                    <a:bodyPr/>
                    <a:p>
                      <a:pPr indent="0" algn="ctr">
                        <a:buNone/>
                      </a:pPr>
                      <a:r>
                        <a:rPr lang="zh-CN" sz="900" b="1">
                          <a:solidFill>
                            <a:srgbClr val="FFFFFF"/>
                          </a:solidFill>
                          <a:latin typeface="微软雅黑" panose="020B0503020204020204" charset="-122"/>
                          <a:ea typeface="微软雅黑" panose="020B0503020204020204" charset="-122"/>
                          <a:sym typeface="+mn-ea"/>
                        </a:rPr>
                        <a:t>Model</a:t>
                      </a:r>
                      <a:endParaRPr lang="zh-CN"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ASTE024RTS/ASTE024NTS</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ASTE028RTS/ASTE028NTS</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766D4"/>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rPr>
                        <a:t>display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2.4"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2.8" TFT LCD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3520">
                <a:tc>
                  <a:txBody>
                    <a:bodyPr/>
                    <a:p>
                      <a:pPr indent="0" algn="ctr">
                        <a:buNone/>
                      </a:pPr>
                      <a:r>
                        <a:rPr lang="zh-CN" sz="700" b="1">
                          <a:solidFill>
                            <a:srgbClr val="000000"/>
                          </a:solidFill>
                          <a:latin typeface="微软雅黑" panose="020B0503020204020204" charset="-122"/>
                          <a:ea typeface="微软雅黑" panose="020B0503020204020204" charset="-122"/>
                        </a:rPr>
                        <a:t>color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65535 colors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65535 colors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320*240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320*240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3520">
                <a:tc>
                  <a:txBody>
                    <a:bodyPr/>
                    <a:p>
                      <a:pPr indent="0" algn="ctr">
                        <a:buNone/>
                      </a:pPr>
                      <a:r>
                        <a:rPr lang="zh-CN" sz="700" b="1">
                          <a:solidFill>
                            <a:srgbClr val="000000"/>
                          </a:solidFill>
                          <a:latin typeface="微软雅黑" panose="020B0503020204020204" charset="-122"/>
                          <a:ea typeface="微软雅黑" panose="020B0503020204020204" charset="-122"/>
                        </a:rPr>
                        <a:t>brightness</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250 cd/m</a:t>
                      </a:r>
                      <a:r>
                        <a:rPr lang="en-US" sz="700" b="0" baseline="30000">
                          <a:solidFill>
                            <a:srgbClr val="000000"/>
                          </a:solidFill>
                          <a:latin typeface="微软雅黑" panose="020B0503020204020204" charset="-122"/>
                          <a:ea typeface="微软雅黑" panose="020B0503020204020204" charset="-122"/>
                        </a:rPr>
                        <a:t>2</a:t>
                      </a:r>
                      <a:endParaRPr lang="en-US" altLang="en-US" sz="7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rPr>
                        <a:t>Backlight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LED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LED</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3520">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rPr>
                        <a:t>touch screen</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ASTE024RTS Support 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ASTE028RTS Support 4-wire industrial resistive touch screen (surface hardness 4H)</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3520">
                <a:tc>
                  <a:txBody>
                    <a:bodyPr/>
                    <a:p>
                      <a:pPr indent="0" algn="ctr">
                        <a:buNone/>
                      </a:pPr>
                      <a:r>
                        <a:rPr lang="en-US" sz="700" b="1">
                          <a:solidFill>
                            <a:srgbClr val="000000"/>
                          </a:solidFill>
                          <a:latin typeface="微软雅黑" panose="020B0503020204020204" charset="-122"/>
                          <a:ea typeface="微软雅黑" panose="020B0503020204020204" charset="-122"/>
                        </a:rPr>
                        <a:t>CPU</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96MHz M0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96MHz M0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rPr>
                        <a:t>memorizer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4Mbyte SPI NOR Flash</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3520">
                <a:tc>
                  <a:txBody>
                    <a:bodyPr/>
                    <a:p>
                      <a:pPr indent="0" algn="ctr">
                        <a:buNone/>
                      </a:pPr>
                      <a:r>
                        <a:rPr lang="en-US" sz="700" b="1">
                          <a:solidFill>
                            <a:srgbClr val="000000"/>
                          </a:solidFill>
                          <a:latin typeface="微软雅黑" panose="020B0503020204020204" charset="-122"/>
                          <a:ea typeface="微软雅黑" panose="020B0503020204020204" charset="-122"/>
                        </a:rPr>
                        <a:t>RTC</a:t>
                      </a:r>
                      <a:endParaRPr lang="en-US" altLang="en-US"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rPr>
                        <a:t>buzzer</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3520">
                <a:tc>
                  <a:txBody>
                    <a:bodyPr/>
                    <a:p>
                      <a:pPr indent="0" algn="ctr">
                        <a:buNone/>
                      </a:pPr>
                      <a:r>
                        <a:rPr lang="zh-CN" sz="700" b="1">
                          <a:solidFill>
                            <a:srgbClr val="000000"/>
                          </a:solidFill>
                          <a:latin typeface="微软雅黑" panose="020B0503020204020204" charset="-122"/>
                          <a:ea typeface="微软雅黑" panose="020B0503020204020204" charset="-122"/>
                        </a:rPr>
                        <a:t>Power-down data is saved</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63525">
                <a:tc>
                  <a:txBody>
                    <a:bodyPr/>
                    <a:p>
                      <a:pPr indent="0" algn="ctr">
                        <a:buNone/>
                      </a:pPr>
                      <a:r>
                        <a:rPr lang="zh-CN" sz="700" b="1">
                          <a:solidFill>
                            <a:srgbClr val="000000"/>
                          </a:solidFill>
                          <a:latin typeface="微软雅黑" panose="020B0503020204020204" charset="-122"/>
                          <a:ea typeface="微软雅黑" panose="020B0503020204020204" charset="-122"/>
                        </a:rPr>
                        <a:t>How to download the program</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SD card download</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Not supported</a:t>
                      </a:r>
                      <a:endParaRPr 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546100">
                <a:tc>
                  <a:txBody>
                    <a:bodyPr/>
                    <a:p>
                      <a:pPr indent="0" algn="ctr">
                        <a:buNone/>
                      </a:pPr>
                      <a:r>
                        <a:rPr lang="zh-CN" sz="700" b="1">
                          <a:solidFill>
                            <a:srgbClr val="000000"/>
                          </a:solidFill>
                          <a:latin typeface="微软雅黑" panose="020B0503020204020204" charset="-122"/>
                          <a:ea typeface="微软雅黑" panose="020B0503020204020204" charset="-122"/>
                        </a:rPr>
                        <a:t>Communication port</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ASTE024RTS: One TTL serial port communication (with touch)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ASTE024NTS: One TTL serial port communication (without touch)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ASTE028RTS: One TTL serial port communication (with touch)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ASTE028NTS: One TTL serial port communication (without touch)</a:t>
                      </a:r>
                      <a:endParaRPr lang="zh-CN"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3520">
                <a:tc>
                  <a:txBody>
                    <a:bodyPr/>
                    <a:p>
                      <a:pPr indent="0" algn="ctr">
                        <a:buNone/>
                      </a:pPr>
                      <a:r>
                        <a:rPr lang="zh-CN" sz="800" b="1">
                          <a:solidFill>
                            <a:srgbClr val="000000"/>
                          </a:solidFill>
                          <a:latin typeface="微软雅黑" panose="020B0503020204020204" charset="-122"/>
                          <a:ea typeface="微软雅黑" panose="020B0503020204020204" charset="-122"/>
                        </a:rPr>
                        <a:t>Rated power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0.5W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0.5W</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4155">
                <a:tc>
                  <a:txBody>
                    <a:bodyPr/>
                    <a:p>
                      <a:pPr indent="0" algn="ctr">
                        <a:buNone/>
                      </a:pPr>
                      <a:r>
                        <a:rPr lang="zh-CN" sz="800" b="1">
                          <a:solidFill>
                            <a:srgbClr val="000000"/>
                          </a:solidFill>
                          <a:latin typeface="微软雅黑" panose="020B0503020204020204" charset="-122"/>
                          <a:ea typeface="微软雅黑" panose="020B0503020204020204" charset="-122"/>
                        </a:rPr>
                        <a:t>Rated voltage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DC 5V</a:t>
                      </a:r>
                      <a:r>
                        <a:rPr lang="en-US" sz="700" b="0">
                          <a:solidFill>
                            <a:srgbClr val="FF0000"/>
                          </a:solidFill>
                          <a:latin typeface="微软雅黑" panose="020B0503020204020204" charset="-122"/>
                          <a:ea typeface="微软雅黑" panose="020B0503020204020204" charset="-122"/>
                          <a:cs typeface="微软雅黑" panose="020B0503020204020204" charset="-122"/>
                        </a:rPr>
                        <a:t>(Anti-reverse connection is not supported)</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DC 5V</a:t>
                      </a:r>
                      <a:r>
                        <a:rPr lang="en-US" sz="700" b="0">
                          <a:solidFill>
                            <a:srgbClr val="FF0000"/>
                          </a:solidFill>
                          <a:latin typeface="微软雅黑" panose="020B0503020204020204" charset="-122"/>
                          <a:ea typeface="微软雅黑" panose="020B0503020204020204" charset="-122"/>
                          <a:cs typeface="微软雅黑" panose="020B0503020204020204" charset="-122"/>
                        </a:rPr>
                        <a:t>(Anti-reverse connection is not supported)</a:t>
                      </a:r>
                      <a:endParaRPr lang="en-US" sz="7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23520">
                <a:tc>
                  <a:txBody>
                    <a:bodyPr/>
                    <a:p>
                      <a:pPr indent="0" algn="ctr">
                        <a:buNone/>
                      </a:pPr>
                      <a:r>
                        <a:rPr lang="zh-CN" sz="700" b="1">
                          <a:solidFill>
                            <a:srgbClr val="000000"/>
                          </a:solidFill>
                          <a:latin typeface="微软雅黑" panose="020B0503020204020204" charset="-122"/>
                          <a:ea typeface="微软雅黑" panose="020B0503020204020204" charset="-122"/>
                        </a:rPr>
                        <a:t>Operating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-10℃~50℃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24155">
                <a:tc>
                  <a:txBody>
                    <a:bodyPr/>
                    <a:p>
                      <a:pPr indent="0" algn="ctr">
                        <a:buNone/>
                      </a:pPr>
                      <a:r>
                        <a:rPr lang="zh-CN" sz="700" b="1">
                          <a:solidFill>
                            <a:srgbClr val="000000"/>
                          </a:solidFill>
                          <a:latin typeface="微软雅黑" panose="020B0503020204020204" charset="-122"/>
                          <a:ea typeface="微软雅黑" panose="020B0503020204020204" charset="-122"/>
                        </a:rPr>
                        <a:t>Storage temperature</a:t>
                      </a:r>
                      <a:endParaRPr lang="zh-CN" sz="7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700" b="0">
                          <a:solidFill>
                            <a:srgbClr val="000000"/>
                          </a:solidFill>
                          <a:latin typeface="微软雅黑" panose="020B0503020204020204" charset="-122"/>
                          <a:ea typeface="微软雅黑" panose="020B0503020204020204" charset="-122"/>
                        </a:rPr>
                        <a:t>-30℃~70℃</a:t>
                      </a:r>
                      <a:endParaRPr lang="en-US" altLang="en-US" sz="7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221605" y="974090"/>
            <a:ext cx="6109335"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5221605" y="974090"/>
            <a:ext cx="6109335"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317875" cy="398780"/>
          </a:xfrm>
          <a:prstGeom prst="rect">
            <a:avLst/>
          </a:prstGeom>
          <a:noFill/>
        </p:spPr>
        <p:txBody>
          <a:bodyPr wrap="square" rtlCol="0">
            <a:spAutoFit/>
          </a:bodyPr>
          <a:p>
            <a:r>
              <a:rPr lang="zh-CN" altLang="en-US" sz="2000" b="1">
                <a:solidFill>
                  <a:srgbClr val="0055FB"/>
                </a:solidFill>
                <a:latin typeface="微软雅黑" panose="020B0503020204020204" charset="-122"/>
                <a:ea typeface="微软雅黑" panose="020B0503020204020204" charset="-122"/>
                <a:cs typeface="微软雅黑" panose="020B0503020204020204" charset="-122"/>
                <a:sym typeface="+mn-ea"/>
              </a:rPr>
              <a:t>AST</a:t>
            </a:r>
            <a:r>
              <a:rPr lang="en-US" altLang="zh-CN" sz="2000" b="1">
                <a:solidFill>
                  <a:srgbClr val="0055FB"/>
                </a:solidFill>
                <a:latin typeface="微软雅黑" panose="020B0503020204020204" charset="-122"/>
                <a:ea typeface="微软雅黑" panose="020B0503020204020204" charset="-122"/>
                <a:cs typeface="微软雅黑" panose="020B0503020204020204" charset="-122"/>
                <a:sym typeface="+mn-ea"/>
              </a:rPr>
              <a:t> </a:t>
            </a:r>
            <a:r>
              <a:rPr lang="en-US" sz="2000" b="1">
                <a:solidFill>
                  <a:srgbClr val="0055FB"/>
                </a:solidFill>
                <a:latin typeface="微软雅黑" panose="020B0503020204020204" charset="-122"/>
                <a:ea typeface="微软雅黑" panose="020B0503020204020204" charset="-122"/>
                <a:cs typeface="微软雅黑" panose="020B0503020204020204" charset="-122"/>
                <a:sym typeface="+mn-ea"/>
              </a:rPr>
              <a:t>035 </a:t>
            </a:r>
            <a:r>
              <a:rPr lang="zh-CN" altLang="en-US" sz="2000" b="1">
                <a:solidFill>
                  <a:srgbClr val="0055FB"/>
                </a:solidFill>
                <a:latin typeface="微软雅黑" panose="020B0503020204020204" charset="-122"/>
                <a:ea typeface="微软雅黑" panose="020B0503020204020204" charset="-122"/>
                <a:cs typeface="微软雅黑" panose="020B0503020204020204" charset="-122"/>
              </a:rPr>
              <a:t>系列</a:t>
            </a:r>
            <a:endParaRPr lang="zh-CN" altLang="en-US" sz="2000" b="1">
              <a:solidFill>
                <a:srgbClr val="0055FB"/>
              </a:solidFill>
              <a:latin typeface="微软雅黑" panose="020B0503020204020204" charset="-122"/>
              <a:ea typeface="微软雅黑" panose="020B0503020204020204" charset="-122"/>
              <a:cs typeface="微软雅黑" panose="020B0503020204020204" charset="-122"/>
            </a:endParaRPr>
          </a:p>
        </p:txBody>
      </p:sp>
      <p:pic>
        <p:nvPicPr>
          <p:cNvPr id="30" name="图片 30" descr="44"/>
          <p:cNvPicPr>
            <a:picLocks noChangeAspect="1"/>
          </p:cNvPicPr>
          <p:nvPr>
            <p:custDataLst>
              <p:tags r:id="rId2"/>
            </p:custDataLst>
          </p:nvPr>
        </p:nvPicPr>
        <p:blipFill>
          <a:blip r:embed="rId3"/>
          <a:stretch>
            <a:fillRect/>
          </a:stretch>
        </p:blipFill>
        <p:spPr>
          <a:xfrm>
            <a:off x="615950" y="1015365"/>
            <a:ext cx="4008755" cy="2413000"/>
          </a:xfrm>
          <a:prstGeom prst="rect">
            <a:avLst/>
          </a:prstGeom>
          <a:effectLst>
            <a:reflection blurRad="6350" stA="47000" endA="300" endPos="18000" dir="5400000" sy="-100000" algn="bl" rotWithShape="0"/>
          </a:effectLst>
        </p:spPr>
      </p:pic>
      <p:pic>
        <p:nvPicPr>
          <p:cNvPr id="2" name="图片 1" descr="IMG_4407"/>
          <p:cNvPicPr>
            <a:picLocks noChangeAspect="1"/>
          </p:cNvPicPr>
          <p:nvPr/>
        </p:nvPicPr>
        <p:blipFill>
          <a:blip r:embed="rId4"/>
          <a:stretch>
            <a:fillRect/>
          </a:stretch>
        </p:blipFill>
        <p:spPr>
          <a:xfrm>
            <a:off x="181610" y="3699510"/>
            <a:ext cx="4733925" cy="3158490"/>
          </a:xfrm>
          <a:prstGeom prst="rect">
            <a:avLst/>
          </a:prstGeom>
        </p:spPr>
      </p:pic>
      <p:graphicFrame>
        <p:nvGraphicFramePr>
          <p:cNvPr id="5" name="表格 4"/>
          <p:cNvGraphicFramePr/>
          <p:nvPr>
            <p:custDataLst>
              <p:tags r:id="rId5"/>
            </p:custDataLst>
          </p:nvPr>
        </p:nvGraphicFramePr>
        <p:xfrm>
          <a:off x="5403850" y="1252855"/>
          <a:ext cx="5734685" cy="5006975"/>
        </p:xfrm>
        <a:graphic>
          <a:graphicData uri="http://schemas.openxmlformats.org/drawingml/2006/table">
            <a:tbl>
              <a:tblPr/>
              <a:tblGrid>
                <a:gridCol w="1567180"/>
                <a:gridCol w="4167505"/>
              </a:tblGrid>
              <a:tr h="375920">
                <a:tc>
                  <a:txBody>
                    <a:bodyPr/>
                    <a:p>
                      <a:pPr indent="0" algn="ctr">
                        <a:buNone/>
                      </a:pPr>
                      <a:r>
                        <a:rPr lang="zh-CN" sz="1000" b="1">
                          <a:solidFill>
                            <a:srgbClr val="FFFFFF"/>
                          </a:solidFill>
                          <a:latin typeface="微软雅黑" panose="020B0503020204020204" charset="-122"/>
                          <a:ea typeface="微软雅黑" panose="020B0503020204020204" charset="-122"/>
                        </a:rPr>
                        <a:t>Model</a:t>
                      </a:r>
                      <a:endParaRPr lang="zh-CN"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766D4"/>
                    </a:solidFill>
                  </a:tcPr>
                </a:tc>
                <a:tc>
                  <a:txBody>
                    <a:bodyPr/>
                    <a:p>
                      <a:pPr indent="0" algn="ctr">
                        <a:buNone/>
                      </a:pPr>
                      <a:r>
                        <a:rPr lang="en-US" sz="900" b="1">
                          <a:solidFill>
                            <a:srgbClr val="FFFFFF"/>
                          </a:solidFill>
                          <a:latin typeface="微软雅黑" panose="020B0503020204020204" charset="-122"/>
                          <a:ea typeface="微软雅黑" panose="020B0503020204020204" charset="-122"/>
                        </a:rPr>
                        <a:t>AST035RDS/AST035RES/AST035RTS</a:t>
                      </a:r>
                      <a:endParaRPr lang="en-US" altLang="en-US" sz="9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766D4"/>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rPr>
                        <a:t>display screen</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3.5" TFT LCD</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186690">
                <a:tc>
                  <a:txBody>
                    <a:bodyPr/>
                    <a:p>
                      <a:pPr indent="0" algn="ctr">
                        <a:buNone/>
                      </a:pPr>
                      <a:r>
                        <a:rPr lang="zh-CN" sz="800" b="1">
                          <a:solidFill>
                            <a:srgbClr val="000000"/>
                          </a:solidFill>
                          <a:latin typeface="微软雅黑" panose="020B0503020204020204" charset="-122"/>
                          <a:ea typeface="微软雅黑" panose="020B0503020204020204" charset="-122"/>
                        </a:rPr>
                        <a:t>color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480*320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65535 colors</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rPr>
                        <a:t>brightness</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250 cd/m</a:t>
                      </a:r>
                      <a:r>
                        <a:rPr lang="en-US" sz="800" b="0" baseline="30000">
                          <a:solidFill>
                            <a:srgbClr val="000000"/>
                          </a:solidFill>
                          <a:latin typeface="微软雅黑" panose="020B0503020204020204" charset="-122"/>
                          <a:ea typeface="微软雅黑" panose="020B0503020204020204" charset="-122"/>
                        </a:rPr>
                        <a:t>2</a:t>
                      </a:r>
                      <a:endParaRPr lang="en-US" altLang="en-US" sz="8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6535">
                <a:tc>
                  <a:txBody>
                    <a:bodyPr/>
                    <a:p>
                      <a:pPr indent="0" algn="ctr">
                        <a:buNone/>
                      </a:pPr>
                      <a:r>
                        <a:rPr lang="zh-CN" sz="800" b="1">
                          <a:solidFill>
                            <a:srgbClr val="000000"/>
                          </a:solidFill>
                          <a:latin typeface="微软雅黑" panose="020B0503020204020204" charset="-122"/>
                          <a:ea typeface="微软雅黑" panose="020B0503020204020204" charset="-122"/>
                        </a:rPr>
                        <a:t>Backlight</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LED</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6535">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rPr>
                        <a:t>touch screen</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4-wire industrial resistive touch screen (surface hardness 4H)</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170">
                <a:tc>
                  <a:txBody>
                    <a:bodyPr/>
                    <a:p>
                      <a:pPr indent="0" algn="ctr">
                        <a:buNone/>
                      </a:pPr>
                      <a:r>
                        <a:rPr lang="en-US" sz="800" b="1">
                          <a:solidFill>
                            <a:srgbClr val="000000"/>
                          </a:solidFill>
                          <a:latin typeface="微软雅黑" panose="020B0503020204020204" charset="-122"/>
                          <a:ea typeface="微软雅黑" panose="020B0503020204020204" charset="-122"/>
                        </a:rPr>
                        <a:t>CPU</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96MHz M0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6535">
                <a:tc>
                  <a:txBody>
                    <a:bodyPr/>
                    <a:p>
                      <a:pPr indent="0" algn="ctr">
                        <a:buNone/>
                      </a:pPr>
                      <a:r>
                        <a:rPr lang="zh-CN" sz="800" b="1">
                          <a:solidFill>
                            <a:srgbClr val="000000"/>
                          </a:solidFill>
                          <a:latin typeface="微软雅黑" panose="020B0503020204020204" charset="-122"/>
                          <a:ea typeface="微软雅黑" panose="020B0503020204020204" charset="-122"/>
                        </a:rPr>
                        <a:t>memorizer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16Mbyte SPI NOR Flash</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170">
                <a:tc>
                  <a:txBody>
                    <a:bodyPr/>
                    <a:p>
                      <a:pPr indent="0" algn="ctr">
                        <a:buNone/>
                      </a:pPr>
                      <a:r>
                        <a:rPr lang="en-US" sz="800" b="1">
                          <a:solidFill>
                            <a:srgbClr val="000000"/>
                          </a:solidFill>
                          <a:latin typeface="微软雅黑" panose="020B0503020204020204" charset="-122"/>
                          <a:ea typeface="微软雅黑" panose="020B0503020204020204" charset="-122"/>
                        </a:rPr>
                        <a:t>RTC</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Real-time clock built-in</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rPr>
                        <a:t>buzzer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Yes</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6535">
                <a:tc>
                  <a:txBody>
                    <a:bodyPr/>
                    <a:p>
                      <a:pPr indent="0" algn="ctr">
                        <a:buNone/>
                      </a:pPr>
                      <a:r>
                        <a:rPr lang="zh-CN" sz="800" b="1">
                          <a:solidFill>
                            <a:srgbClr val="000000"/>
                          </a:solidFill>
                          <a:latin typeface="微软雅黑" panose="020B0503020204020204" charset="-122"/>
                          <a:ea typeface="微软雅黑" panose="020B0503020204020204" charset="-122"/>
                        </a:rPr>
                        <a:t>Power-down data is saved</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 supported</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6535">
                <a:tc>
                  <a:txBody>
                    <a:bodyPr/>
                    <a:p>
                      <a:pPr indent="0" algn="ctr">
                        <a:buNone/>
                      </a:pPr>
                      <a:r>
                        <a:rPr lang="zh-CN" sz="800" b="1">
                          <a:solidFill>
                            <a:srgbClr val="000000"/>
                          </a:solidFill>
                          <a:latin typeface="微软雅黑" panose="020B0503020204020204" charset="-122"/>
                          <a:ea typeface="微软雅黑" panose="020B0503020204020204" charset="-122"/>
                        </a:rPr>
                        <a:t>How to download the program</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SD card download</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 supported</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530225">
                <a:tc>
                  <a:txBody>
                    <a:bodyPr/>
                    <a:p>
                      <a:pPr indent="0" algn="ctr">
                        <a:buNone/>
                      </a:pPr>
                      <a:r>
                        <a:rPr lang="zh-CN" sz="800" b="1">
                          <a:solidFill>
                            <a:srgbClr val="000000"/>
                          </a:solidFill>
                          <a:latin typeface="微软雅黑" panose="020B0503020204020204" charset="-122"/>
                          <a:ea typeface="微软雅黑" panose="020B0503020204020204" charset="-122"/>
                        </a:rPr>
                        <a:t>Communication port</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AST035RES (232 communication port)</a:t>
                      </a:r>
                      <a:endParaRPr lang="zh-CN" sz="8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AST035RDS (485 communication port)</a:t>
                      </a:r>
                      <a:endParaRPr lang="zh-CN" sz="8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AST035RTS (TTL communication port, TTL can only be powered by 5V)</a:t>
                      </a:r>
                      <a:endParaRPr lang="zh-CN"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rPr>
                        <a:t>Rated power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0.6W</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6535">
                <a:tc>
                  <a:txBody>
                    <a:bodyPr/>
                    <a:p>
                      <a:pPr indent="0" algn="ctr">
                        <a:buNone/>
                      </a:pPr>
                      <a:r>
                        <a:rPr lang="zh-CN" sz="800" b="1">
                          <a:solidFill>
                            <a:srgbClr val="000000"/>
                          </a:solidFill>
                          <a:latin typeface="微软雅黑" panose="020B0503020204020204" charset="-122"/>
                          <a:ea typeface="微软雅黑" panose="020B0503020204020204" charset="-122"/>
                        </a:rPr>
                        <a:t>Voltage range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DC 5-24V</a:t>
                      </a:r>
                      <a:r>
                        <a:rPr lang="en-US" sz="800">
                          <a:solidFill>
                            <a:srgbClr val="FF0000"/>
                          </a:solidFill>
                          <a:latin typeface="微软雅黑" panose="020B0503020204020204" charset="-122"/>
                          <a:ea typeface="微软雅黑" panose="020B0503020204020204" charset="-122"/>
                          <a:cs typeface="微软雅黑" panose="020B0503020204020204" charset="-122"/>
                        </a:rPr>
                        <a:t>(TTL communication port, TTL can only be powered by 5V)</a:t>
                      </a:r>
                      <a:endParaRPr lang="en-US" sz="80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rPr>
                        <a:t>Operating temperature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-10℃~50℃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17170">
                <a:tc>
                  <a:txBody>
                    <a:bodyPr/>
                    <a:p>
                      <a:pPr indent="0" algn="ctr">
                        <a:buNone/>
                      </a:pPr>
                      <a:r>
                        <a:rPr lang="zh-CN" sz="800" b="1">
                          <a:solidFill>
                            <a:srgbClr val="000000"/>
                          </a:solidFill>
                          <a:latin typeface="微软雅黑" panose="020B0503020204020204" charset="-122"/>
                          <a:ea typeface="微软雅黑" panose="020B0503020204020204" charset="-122"/>
                        </a:rPr>
                        <a:t>Storage temperature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-30℃~70℃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832350" y="974090"/>
            <a:ext cx="6617970" cy="5464175"/>
          </a:xfrm>
          <a:prstGeom prst="rect">
            <a:avLst/>
          </a:prstGeom>
          <a:solidFill>
            <a:schemeClr val="bg1"/>
          </a:solidFill>
          <a:ln>
            <a:solidFill>
              <a:schemeClr val="bg1"/>
            </a:solidFill>
          </a:ln>
          <a:effectLst>
            <a:outerShdw blurRad="215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资源 3"/>
          <p:cNvPicPr/>
          <p:nvPr/>
        </p:nvPicPr>
        <p:blipFill>
          <a:blip r:embed="rId1"/>
          <a:stretch>
            <a:fillRect/>
          </a:stretch>
        </p:blipFill>
        <p:spPr>
          <a:xfrm flipH="1">
            <a:off x="0" y="245745"/>
            <a:ext cx="36000" cy="360000"/>
          </a:xfrm>
          <a:prstGeom prst="rect">
            <a:avLst/>
          </a:prstGeom>
        </p:spPr>
      </p:pic>
      <p:sp>
        <p:nvSpPr>
          <p:cNvPr id="4" name="矩形 3"/>
          <p:cNvSpPr/>
          <p:nvPr/>
        </p:nvSpPr>
        <p:spPr>
          <a:xfrm>
            <a:off x="4832350" y="968375"/>
            <a:ext cx="6617970" cy="46800"/>
          </a:xfrm>
          <a:prstGeom prst="rect">
            <a:avLst/>
          </a:prstGeom>
          <a:solidFill>
            <a:srgbClr val="076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3500" y="220345"/>
            <a:ext cx="3962400" cy="398780"/>
          </a:xfrm>
          <a:prstGeom prst="rect">
            <a:avLst/>
          </a:prstGeom>
          <a:noFill/>
        </p:spPr>
        <p:txBody>
          <a:bodyPr wrap="square" rtlCol="0">
            <a:spAutoFit/>
          </a:bodyPr>
          <a:p>
            <a:r>
              <a:rPr sz="2000" b="1">
                <a:solidFill>
                  <a:srgbClr val="0055FB"/>
                </a:solidFill>
                <a:latin typeface="微软雅黑" panose="020B0503020204020204" charset="-122"/>
                <a:ea typeface="微软雅黑" panose="020B0503020204020204" charset="-122"/>
                <a:cs typeface="微软雅黑" panose="020B0503020204020204" charset="-122"/>
              </a:rPr>
              <a:t>ASTK028NGD/ASTK028RGD </a:t>
            </a:r>
            <a:endParaRPr sz="2000" b="1">
              <a:solidFill>
                <a:srgbClr val="0055FB"/>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custDataLst>
              <p:tags r:id="rId2"/>
            </p:custDataLst>
          </p:nvPr>
        </p:nvGraphicFramePr>
        <p:xfrm>
          <a:off x="5120640" y="1181735"/>
          <a:ext cx="6042025" cy="4989195"/>
        </p:xfrm>
        <a:graphic>
          <a:graphicData uri="http://schemas.openxmlformats.org/drawingml/2006/table">
            <a:tbl>
              <a:tblPr/>
              <a:tblGrid>
                <a:gridCol w="1769745"/>
                <a:gridCol w="4272280"/>
              </a:tblGrid>
              <a:tr h="294640">
                <a:tc>
                  <a:txBody>
                    <a:bodyPr/>
                    <a:p>
                      <a:pPr indent="0" algn="ctr">
                        <a:buNone/>
                      </a:pPr>
                      <a:r>
                        <a:rPr lang="zh-CN" sz="1000" b="1">
                          <a:solidFill>
                            <a:srgbClr val="FFFFFF"/>
                          </a:solidFill>
                          <a:latin typeface="微软雅黑" panose="020B0503020204020204" charset="-122"/>
                          <a:ea typeface="微软雅黑" panose="020B0503020204020204" charset="-122"/>
                        </a:rPr>
                        <a:t>Model</a:t>
                      </a:r>
                      <a:endParaRPr lang="zh-CN"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0B5FD1"/>
                    </a:solidFill>
                  </a:tcPr>
                </a:tc>
                <a:tc>
                  <a:txBody>
                    <a:bodyPr/>
                    <a:p>
                      <a:pPr indent="0" algn="ctr">
                        <a:buNone/>
                      </a:pPr>
                      <a:r>
                        <a:rPr lang="en-US" sz="1000" b="1">
                          <a:solidFill>
                            <a:srgbClr val="FFFFFF"/>
                          </a:solidFill>
                          <a:latin typeface="微软雅黑" panose="020B0503020204020204" charset="-122"/>
                          <a:ea typeface="微软雅黑" panose="020B0503020204020204" charset="-122"/>
                        </a:rPr>
                        <a:t>ASTK028NGD/ASTK028RGD</a:t>
                      </a:r>
                      <a:endParaRPr lang="en-US" altLang="en-US" sz="1000" b="1">
                        <a:solidFill>
                          <a:srgbClr val="FFFFFF"/>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0B5FD1"/>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display screen</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2.8" TFT LCD</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color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65535 colors</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368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Resolution (Px)</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320*240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brightness</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250 cd/m</a:t>
                      </a:r>
                      <a:r>
                        <a:rPr lang="en-US" sz="800" b="0" baseline="30000">
                          <a:solidFill>
                            <a:srgbClr val="000000"/>
                          </a:solidFill>
                          <a:latin typeface="微软雅黑" panose="020B0503020204020204" charset="-122"/>
                          <a:ea typeface="微软雅黑" panose="020B0503020204020204" charset="-122"/>
                        </a:rPr>
                        <a:t>2</a:t>
                      </a:r>
                      <a:endParaRPr lang="en-US" altLang="en-US" sz="800" b="0" baseline="3000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Backlight</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LED</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LED lifespan</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20,000 hours</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touch screen</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ASTK028RGD Support 4-wire industrial resistive touch screen (surface hardness 4H)</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3680">
                <a:tc>
                  <a:txBody>
                    <a:bodyPr/>
                    <a:p>
                      <a:pPr indent="0" algn="ctr">
                        <a:buNone/>
                      </a:pPr>
                      <a:r>
                        <a:rPr lang="en-US" sz="800" b="1">
                          <a:solidFill>
                            <a:srgbClr val="000000"/>
                          </a:solidFill>
                          <a:latin typeface="微软雅黑" panose="020B0503020204020204" charset="-122"/>
                          <a:ea typeface="微软雅黑" panose="020B0503020204020204" charset="-122"/>
                        </a:rPr>
                        <a:t>CPU</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96MHz M0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45110">
                <a:tc>
                  <a:txBody>
                    <a:bodyPr/>
                    <a:p>
                      <a:pPr indent="0" algn="ctr">
                        <a:buNone/>
                      </a:pPr>
                      <a:r>
                        <a:rPr lang="zh-CN" sz="800" b="1">
                          <a:solidFill>
                            <a:srgbClr val="000000"/>
                          </a:solidFill>
                          <a:latin typeface="微软雅黑" panose="020B0503020204020204" charset="-122"/>
                          <a:ea typeface="微软雅黑" panose="020B0503020204020204" charset="-122"/>
                        </a:rPr>
                        <a:t>memorizer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16Mbyte SPI NOR Flash</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en-US" sz="800" b="1">
                          <a:solidFill>
                            <a:srgbClr val="000000"/>
                          </a:solidFill>
                          <a:latin typeface="微软雅黑" panose="020B0503020204020204" charset="-122"/>
                          <a:ea typeface="微软雅黑" panose="020B0503020204020204" charset="-122"/>
                        </a:rPr>
                        <a:t>RTC</a:t>
                      </a:r>
                      <a:endParaRPr lang="en-US" altLang="en-US"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Real-time clock built-in</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buzzer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Yes</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Power-down data is saved</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zh-CN" sz="800" b="0">
                          <a:solidFill>
                            <a:srgbClr val="000000"/>
                          </a:solidFill>
                          <a:latin typeface="微软雅黑" panose="020B0503020204020204" charset="-122"/>
                          <a:ea typeface="微软雅黑" panose="020B0503020204020204" charset="-122"/>
                        </a:rPr>
                        <a:t>Not supported</a:t>
                      </a:r>
                      <a:endParaRPr lang="zh-CN"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3680">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USB port</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How to download the program</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SD card download</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cs typeface="微软雅黑" panose="020B0503020204020204" charset="-122"/>
                        </a:rPr>
                        <a:t>flash drive</a:t>
                      </a:r>
                      <a:endParaRPr lang="zh-CN" sz="8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Not supported</a:t>
                      </a:r>
                      <a:endParaRPr 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Communication port</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RS485 serial communication</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Rated power</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1.5W</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3680">
                <a:tc>
                  <a:txBody>
                    <a:bodyPr/>
                    <a:p>
                      <a:pPr indent="0" algn="ctr">
                        <a:buNone/>
                      </a:pPr>
                      <a:r>
                        <a:rPr lang="zh-CN" sz="800" b="1">
                          <a:solidFill>
                            <a:srgbClr val="000000"/>
                          </a:solidFill>
                          <a:latin typeface="微软雅黑" panose="020B0503020204020204" charset="-122"/>
                          <a:ea typeface="微软雅黑" panose="020B0503020204020204" charset="-122"/>
                        </a:rPr>
                        <a:t>Voltage range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DC 12-24V</a:t>
                      </a:r>
                      <a:r>
                        <a:rPr lang="en-US" sz="800" b="0">
                          <a:solidFill>
                            <a:srgbClr val="FF0000"/>
                          </a:solidFill>
                          <a:latin typeface="微软雅黑" panose="020B0503020204020204" charset="-122"/>
                          <a:ea typeface="微软雅黑" panose="020B0503020204020204" charset="-122"/>
                          <a:cs typeface="微软雅黑" panose="020B0503020204020204" charset="-122"/>
                        </a:rPr>
                        <a:t>(Anti-reverse connection, distinguish between positive and negative poles of power supply)</a:t>
                      </a:r>
                      <a:endParaRPr lang="en-US" sz="800" b="0">
                        <a:solidFill>
                          <a:srgbClr val="FF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DDEBF7"/>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Operating temperature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cap="flat">
                      <a:noFill/>
                    </a:lnB>
                    <a:lnTlToBr>
                      <a:noFill/>
                    </a:lnTlToBr>
                    <a:lnBlToTr>
                      <a:noFill/>
                    </a:lnBlToTr>
                    <a:solidFill>
                      <a:srgbClr val="FFFFFF"/>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-10℃~50℃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cap="flat">
                      <a:noFill/>
                    </a:lnB>
                    <a:lnTlToBr>
                      <a:noFill/>
                    </a:lnTlToBr>
                    <a:lnBlToTr>
                      <a:noFill/>
                    </a:lnBlToTr>
                    <a:solidFill>
                      <a:srgbClr val="FFFFFF"/>
                    </a:solidFill>
                  </a:tcPr>
                </a:tc>
              </a:tr>
              <a:tr h="234315">
                <a:tc>
                  <a:txBody>
                    <a:bodyPr/>
                    <a:p>
                      <a:pPr indent="0" algn="ctr">
                        <a:buNone/>
                      </a:pPr>
                      <a:r>
                        <a:rPr lang="zh-CN" sz="800" b="1">
                          <a:solidFill>
                            <a:srgbClr val="000000"/>
                          </a:solidFill>
                          <a:latin typeface="微软雅黑" panose="020B0503020204020204" charset="-122"/>
                          <a:ea typeface="微软雅黑" panose="020B0503020204020204" charset="-122"/>
                        </a:rPr>
                        <a:t>Storage temperature</a:t>
                      </a:r>
                      <a:endParaRPr lang="zh-CN" sz="800" b="1">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c>
                  <a:txBody>
                    <a:bodyPr/>
                    <a:p>
                      <a:pPr indent="0" algn="ctr">
                        <a:buNone/>
                      </a:pPr>
                      <a:r>
                        <a:rPr lang="en-US" sz="800" b="0">
                          <a:solidFill>
                            <a:srgbClr val="000000"/>
                          </a:solidFill>
                          <a:latin typeface="微软雅黑" panose="020B0503020204020204" charset="-122"/>
                          <a:ea typeface="微软雅黑" panose="020B0503020204020204" charset="-122"/>
                        </a:rPr>
                        <a:t>-30℃~70℃</a:t>
                      </a:r>
                      <a:endParaRPr lang="en-US" altLang="en-US" sz="800" b="0">
                        <a:solidFill>
                          <a:srgbClr val="000000"/>
                        </a:solidFill>
                        <a:latin typeface="微软雅黑" panose="020B0503020204020204" charset="-122"/>
                        <a:ea typeface="微软雅黑" panose="020B0503020204020204" charset="-122"/>
                      </a:endParaRPr>
                    </a:p>
                  </a:txBody>
                  <a:tcPr marL="12700" marR="12700" marT="12700" vert="horz" anchor="ctr" anchorCtr="0">
                    <a:lnL>
                      <a:noFill/>
                    </a:lnL>
                    <a:lnR cap="flat">
                      <a:noFill/>
                    </a:lnR>
                    <a:lnT cap="flat">
                      <a:noFill/>
                    </a:lnT>
                    <a:lnB w="19050" cap="flat" cmpd="sng">
                      <a:solidFill>
                        <a:srgbClr val="0766D4"/>
                      </a:solidFill>
                      <a:prstDash val="solid"/>
                      <a:headEnd type="none" w="med" len="med"/>
                      <a:tailEnd type="none" w="med" len="med"/>
                    </a:lnB>
                    <a:lnTlToBr>
                      <a:noFill/>
                    </a:lnTlToBr>
                    <a:lnBlToTr>
                      <a:noFill/>
                    </a:lnBlToTr>
                    <a:solidFill>
                      <a:srgbClr val="DDEBF7"/>
                    </a:solidFill>
                  </a:tcPr>
                </a:tc>
              </a:tr>
            </a:tbl>
          </a:graphicData>
        </a:graphic>
      </p:graphicFrame>
      <p:pic>
        <p:nvPicPr>
          <p:cNvPr id="3" name="图片 2" descr="图层 117"/>
          <p:cNvPicPr>
            <a:picLocks noChangeAspect="1"/>
          </p:cNvPicPr>
          <p:nvPr/>
        </p:nvPicPr>
        <p:blipFill>
          <a:blip r:embed="rId3"/>
          <a:stretch>
            <a:fillRect/>
          </a:stretch>
        </p:blipFill>
        <p:spPr>
          <a:xfrm>
            <a:off x="717550" y="974090"/>
            <a:ext cx="3428365" cy="2446655"/>
          </a:xfrm>
          <a:prstGeom prst="rect">
            <a:avLst/>
          </a:prstGeom>
          <a:effectLst>
            <a:reflection blurRad="6350" stA="34000" endA="300" endPos="10000" dir="5400000" sy="-100000" algn="bl" rotWithShape="0"/>
          </a:effectLst>
        </p:spPr>
      </p:pic>
      <p:pic>
        <p:nvPicPr>
          <p:cNvPr id="5" name="图片 4" descr="IMG_3235 拷贝"/>
          <p:cNvPicPr>
            <a:picLocks noChangeAspect="1"/>
          </p:cNvPicPr>
          <p:nvPr/>
        </p:nvPicPr>
        <p:blipFill>
          <a:blip r:embed="rId4"/>
          <a:stretch>
            <a:fillRect/>
          </a:stretch>
        </p:blipFill>
        <p:spPr>
          <a:xfrm>
            <a:off x="407035" y="3611245"/>
            <a:ext cx="4076065" cy="2717165"/>
          </a:xfrm>
          <a:prstGeom prst="rect">
            <a:avLst/>
          </a:prstGeom>
        </p:spPr>
      </p:pic>
    </p:spTree>
  </p:cSld>
  <p:clrMapOvr>
    <a:masterClrMapping/>
  </p:clrMapOvr>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6915_4*l_h_i*1_3_1"/>
  <p:tag name="KSO_WM_TEMPLATE_CATEGORY" val="custom"/>
  <p:tag name="KSO_WM_TEMPLATE_INDEX" val="20206915"/>
  <p:tag name="KSO_WM_UNIT_LAYERLEVEL" val="1_1_1"/>
  <p:tag name="KSO_WM_TAG_VERSION" val="1.0"/>
  <p:tag name="KSO_WM_BEAUTIFY_FLAG" val=""/>
  <p:tag name="KSO_WM_UNIT_TEXT_FILL_FORE_SCHEMECOLOR_INDEX" val="5"/>
  <p:tag name="KSO_WM_UNIT_TEXT_FILL_TYPE" val="1"/>
  <p:tag name="KSO_WM_UNIT_USESOURCEFORMAT_APPLY" val="1"/>
</p:tagLst>
</file>

<file path=ppt/tags/tag100.xml><?xml version="1.0" encoding="utf-8"?>
<p:tagLst xmlns:p="http://schemas.openxmlformats.org/presentationml/2006/main">
  <p:tag name="KSO_WM_UNIT_TABLE_BEAUTIFY" val="smartTable{97e30570-37e9-4549-b0cc-084c644f7722}"/>
  <p:tag name="TABLE_ENDDRAG_ORIGIN_RECT" val="595*398"/>
  <p:tag name="TABLE_ENDDRAG_RECT" val="321*94*595*398"/>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TABLE_ENDDRAG_ORIGIN_RECT" val="606*405"/>
  <p:tag name="TABLE_ENDDRAG_RECT" val="315*91*606*405"/>
  <p:tag name="KSO_WM_UNIT_TABLE_BEAUTIFY" val="smartTable{a862ae61-0ba7-46a9-9ad9-8905ca074d63}"/>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TABLE_ENDDRAG_ORIGIN_RECT" val="607*403"/>
  <p:tag name="TABLE_ENDDRAG_RECT" val="313*91*607*403"/>
  <p:tag name="KSO_WM_UNIT_TABLE_BEAUTIFY" val="smartTable{14c7bd04-09b7-473e-832e-5ace564bb0bb}"/>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UNIT_TABLE_BEAUTIFY" val="smartTable{8c12ac03-f75f-40d6-bb83-eece4bd5b8ff}"/>
  <p:tag name="TABLE_ENDDRAG_ORIGIN_RECT" val="436*383"/>
  <p:tag name="TABLE_ENDDRAG_RECT" val="446*101*436*383"/>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UNIT_TABLE_BEAUTIFY" val="smartTable{c8e523dc-f32e-4c6b-b02f-bbe618e990ef}"/>
  <p:tag name="TABLE_ENDDRAG_ORIGIN_RECT" val="566*494"/>
  <p:tag name="TABLE_ENDDRAG_RECT" val="343*52*566*494"/>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6915_4*l_h_f*1_4_1"/>
  <p:tag name="KSO_WM_TEMPLATE_CATEGORY" val="custom"/>
  <p:tag name="KSO_WM_TEMPLATE_INDEX" val="20206915"/>
  <p:tag name="KSO_WM_UNIT_LAYERLEVEL" val="1_1_1"/>
  <p:tag name="KSO_WM_TAG_VERSION" val="1.0"/>
  <p:tag name="KSO_WM_BEAUTIFY_FLAG" val=""/>
  <p:tag name="KSO_WM_UNIT_PRESET_TEXT" val="请言简意赅的阐述您的观点。"/>
  <p:tag name="KSO_WM_UNIT_TEXT_FILL_FORE_SCHEMECOLOR_INDEX" val="13"/>
  <p:tag name="KSO_WM_UNIT_TEXT_FILL_TYPE" val="1"/>
  <p:tag name="KSO_WM_UNIT_USESOURCEFORMAT_APPLY" val="1"/>
</p:tagLst>
</file>

<file path=ppt/tags/tag110.xml><?xml version="1.0" encoding="utf-8"?>
<p:tagLst xmlns:p="http://schemas.openxmlformats.org/presentationml/2006/main">
  <p:tag name="TABLE_ENDDRAG_ORIGIN_RECT" val="566*415"/>
  <p:tag name="TABLE_ENDDRAG_RECT" val="342*91*566*415"/>
  <p:tag name="KSO_WM_UNIT_TABLE_BEAUTIFY" val="smartTable{1bd8dec9-2c9e-4d8f-a97d-90dee0564c48}"/>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TABLE_ENDDRAG_ORIGIN_RECT" val="569*422"/>
  <p:tag name="TABLE_ENDDRAG_RECT" val="341*87*569*422"/>
  <p:tag name="KSO_WM_UNIT_TABLE_BEAUTIFY" val="smartTable{a263c029-3567-4224-9cdf-91270b3c3334}"/>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UNIT_TABLE_BEAUTIFY" val="smartTable{69b6432b-f319-4038-b1f5-9dcc17de5fc1}"/>
  <p:tag name="TABLE_ENDDRAG_ORIGIN_RECT" val="481*414"/>
  <p:tag name="TABLE_ENDDRAG_RECT" val="401*94*481*414"/>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6915_4*l_h_i*1_4_1"/>
  <p:tag name="KSO_WM_TEMPLATE_CATEGORY" val="custom"/>
  <p:tag name="KSO_WM_TEMPLATE_INDEX" val="20206915"/>
  <p:tag name="KSO_WM_UNIT_LAYERLEVEL" val="1_1_1"/>
  <p:tag name="KSO_WM_TAG_VERSION" val="1.0"/>
  <p:tag name="KSO_WM_BEAUTIFY_FLAG" val=""/>
  <p:tag name="KSO_WM_UNIT_TEXT_FILL_FORE_SCHEMECOLOR_INDEX" val="5"/>
  <p:tag name="KSO_WM_UNIT_TEXT_FILL_TYPE" val="1"/>
  <p:tag name="KSO_WM_UNIT_USESOURCEFORMAT_APPLY" val="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UNIT_TABLE_BEAUTIFY" val="smartTable{26bf5308-aa36-4a0f-9c11-05fdbd4c891e}"/>
  <p:tag name="TABLE_ENDDRAG_ORIGIN_RECT" val="474*399"/>
  <p:tag name="TABLE_ENDDRAG_RECT" val="403*101*474*399"/>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UNIT_TABLE_BEAUTIFY" val="smartTable{c0b04e4c-2c3d-4973-a8a7-6c373191b680}"/>
  <p:tag name="TABLE_ENDDRAG_ORIGIN_RECT" val="487*406"/>
  <p:tag name="TABLE_ENDDRAG_RECT" val="398*98*487*406"/>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UNIT_TABLE_BEAUTIFY" val="smartTable{8584596c-f91d-4478-9141-1f66e7379316}"/>
  <p:tag name="TABLE_ENDDRAG_ORIGIN_RECT" val="484*404"/>
  <p:tag name="TABLE_ENDDRAG_RECT" val="400*102*484*404"/>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UNIT_TABLE_BEAUTIFY" val="smartTable{d2462cac-a27a-4e04-bf40-64f87735599e}"/>
  <p:tag name="TABLE_ENDDRAG_ORIGIN_RECT" val="484*404"/>
  <p:tag name="TABLE_ENDDRAG_RECT" val="397*105*484*404"/>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6915_4*l_h_f*1_2_1"/>
  <p:tag name="KSO_WM_TEMPLATE_CATEGORY" val="custom"/>
  <p:tag name="KSO_WM_TEMPLATE_INDEX" val="20206915"/>
  <p:tag name="KSO_WM_UNIT_LAYERLEVEL" val="1_1_1"/>
  <p:tag name="KSO_WM_TAG_VERSION" val="1.0"/>
  <p:tag name="KSO_WM_BEAUTIFY_FLAG" val=""/>
  <p:tag name="KSO_WM_UNIT_PRESET_TEXT" val="请言简意赅的阐述您的观点。"/>
  <p:tag name="KSO_WM_UNIT_TEXT_FILL_FORE_SCHEMECOLOR_INDEX" val="13"/>
  <p:tag name="KSO_WM_UNIT_TEXT_FILL_TYPE" val="1"/>
  <p:tag name="KSO_WM_UNIT_USESOURCEFORMAT_APPLY" val="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UNIT_TABLE_BEAUTIFY" val="smartTable{2fc7dded-0dc1-446b-991a-4447cf2876cb}"/>
  <p:tag name="TABLE_ENDDRAG_ORIGIN_RECT" val="504*405"/>
  <p:tag name="TABLE_ENDDRAG_RECT" val="399*96*504*405"/>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UNIT_TABLE_BEAUTIFY" val="smartTable{1c094921-41bd-4a1e-970c-e771a8180ef0}"/>
  <p:tag name="TABLE_ENDDRAG_ORIGIN_RECT" val="495*404"/>
  <p:tag name="TABLE_ENDDRAG_RECT" val="403*100*495*404"/>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UNIT_TABLE_BEAUTIFY" val="smartTable{1358ad63-66b6-43bd-82fb-97584424ee41}"/>
  <p:tag name="TABLE_ENDDRAG_ORIGIN_RECT" val="490*393"/>
  <p:tag name="TABLE_ENDDRAG_RECT" val="406*109*490*39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6915_4*l_h_i*1_3_1"/>
  <p:tag name="KSO_WM_TEMPLATE_CATEGORY" val="custom"/>
  <p:tag name="KSO_WM_TEMPLATE_INDEX" val="20206915"/>
  <p:tag name="KSO_WM_UNIT_LAYERLEVEL" val="1_1_1"/>
  <p:tag name="KSO_WM_TAG_VERSION" val="1.0"/>
  <p:tag name="KSO_WM_BEAUTIFY_FLAG" val=""/>
  <p:tag name="KSO_WM_UNIT_TEXT_FILL_FORE_SCHEMECOLOR_INDEX" val="5"/>
  <p:tag name="KSO_WM_UNIT_TEXT_FILL_TYPE" val="1"/>
  <p:tag name="KSO_WM_UNIT_USESOURCEFORMAT_APPLY"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UNIT_TABLE_BEAUTIFY" val="smartTable{3b0a1351-c869-4640-bad4-7db3f91753a4}"/>
  <p:tag name="TABLE_ENDDRAG_ORIGIN_RECT" val="494*392"/>
  <p:tag name="TABLE_ENDDRAG_RECT" val="402*109*494*392"/>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UNIT_TABLE_BEAUTIFY" val="smartTable{3e4ff1ae-f5bb-4d47-993f-fc05b17558aa}"/>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UNIT_TABLE_BEAUTIFY" val="smartTable{e2221e46-a6e2-4b59-8ca1-b1e7afb3f177}"/>
  <p:tag name="TABLE_ENDDRAG_ORIGIN_RECT" val="487*379"/>
  <p:tag name="TABLE_ENDDRAG_RECT" val="407*119*487*379"/>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UNIT_TABLE_BEAUTIFY" val="smartTable{7cdf942b-d765-496c-b770-ca7a0081fc79}"/>
  <p:tag name="TABLE_ENDDRAG_ORIGIN_RECT" val="489*377"/>
  <p:tag name="TABLE_ENDDRAG_RECT" val="406*115*489*377"/>
</p:tagLst>
</file>

<file path=ppt/tags/tag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6915_4*l_h_f*1_4_1"/>
  <p:tag name="KSO_WM_TEMPLATE_CATEGORY" val="custom"/>
  <p:tag name="KSO_WM_TEMPLATE_INDEX" val="20206915"/>
  <p:tag name="KSO_WM_UNIT_LAYERLEVEL" val="1_1_1"/>
  <p:tag name="KSO_WM_TAG_VERSION" val="1.0"/>
  <p:tag name="KSO_WM_BEAUTIFY_FLAG" val=""/>
  <p:tag name="KSO_WM_UNIT_PRESET_TEXT" val="请言简意赅的阐述您的观点。"/>
  <p:tag name="KSO_WM_UNIT_TEXT_FILL_FORE_SCHEMECOLOR_INDEX" val="13"/>
  <p:tag name="KSO_WM_UNIT_TEXT_FILL_TYPE" val="1"/>
  <p:tag name="KSO_WM_UNIT_USESOURCEFORMAT_APPLY" val="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UNIT_TABLE_BEAUTIFY" val="smartTable{04b2e32b-95ba-4f5e-b8c6-4ac556d151b4}"/>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COMMONDATA" val="eyJoZGlkIjoiMjZkOGRmNDliNzhiMTkwYmM3Mjg2ZmUwYzJiZjcyODYifQ=="/>
  <p:tag name="KSO_WPP_MARK_KEY" val="9c3cbacd-de0a-4408-819e-aed9a7aedf0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6915_4*l_h_i*1_4_1"/>
  <p:tag name="KSO_WM_TEMPLATE_CATEGORY" val="custom"/>
  <p:tag name="KSO_WM_TEMPLATE_INDEX" val="20206915"/>
  <p:tag name="KSO_WM_UNIT_LAYERLEVEL" val="1_1_1"/>
  <p:tag name="KSO_WM_TAG_VERSION" val="1.0"/>
  <p:tag name="KSO_WM_BEAUTIFY_FLAG" val=""/>
  <p:tag name="KSO_WM_UNIT_TEXT_FILL_FORE_SCHEMECOLOR_INDEX" val="5"/>
  <p:tag name="KSO_WM_UNIT_TEXT_FILL_TYPE" val="1"/>
  <p:tag name="KSO_WM_UNIT_USESOURCEFORMAT_APPLY" val="1"/>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UNIT_ISCONTENTSTITLE" val="0"/>
  <p:tag name="KSO_WM_UNIT_PRESET_TEXT" val="单击此处添加文本具体内容，简明扼要的阐述您的观点。"/>
  <p:tag name="KSO_WM_UNIT_VALUE" val="40"/>
  <p:tag name="KSO_WM_UNIT_HIGHLIGHT" val="0"/>
  <p:tag name="KSO_WM_UNIT_COMPATIBLE" val="0"/>
  <p:tag name="KSO_WM_UNIT_TYPE" val="b"/>
  <p:tag name="KSO_WM_UNIT_INDEX" val="1"/>
  <p:tag name="KSO_WM_UNIT_ID" val="custom20191224_6*b*1"/>
  <p:tag name="KSO_WM_TEMPLATE_CATEGORY" val="custom"/>
  <p:tag name="KSO_WM_TEMPLATE_INDEX" val="20191224"/>
  <p:tag name="KSO_WM_UNIT_LAYERLEVEL" val="1"/>
  <p:tag name="KSO_WM_TAG_VERSION" val="1.0"/>
  <p:tag name="KSO_WM_BEAUTIFY_FLAG" val=""/>
  <p:tag name="KSO_WM_UNIT_NOCLEAR" val="0"/>
  <p:tag name="KSO_WM_UNIT_DIAGRAM_ISNUMVISUAL" val="0"/>
  <p:tag name="KSO_WM_UNIT_DIAGRAM_ISREFERUNIT" val="0"/>
  <p:tag name="KSO_WM_UNIT_ISNUMDGMTITLE" val="0"/>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MEDIACOVER_FLAG" val="1"/>
  <p:tag name="KSO_WM_UNIT_MEDIACOVER_BTN_STATE" val="1"/>
  <p:tag name="KSO_WM_UNIT_MEDIACOVER_BTNRECT" val="2136*153*780*78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9.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TEXT_FILL_FORE_SCHEMECOLOR_INDEX_BRIGHTNESS" val="0.35"/>
  <p:tag name="KSO_WM_UNIT_TEXT_FILL_FORE_SCHEMECOLOR_INDEX" val="13"/>
  <p:tag name="KSO_WM_UNIT_TEXT_FILL_TYPE" val="1"/>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4*l_h_f*1_1_1"/>
  <p:tag name="KSO_WM_TEMPLATE_CATEGORY" val="custom"/>
  <p:tag name="KSO_WM_TEMPLATE_INDEX" val="20206915"/>
  <p:tag name="KSO_WM_UNIT_LAYERLEVEL" val="1_1_1"/>
  <p:tag name="KSO_WM_TAG_VERSION" val="1.0"/>
  <p:tag name="KSO_WM_BEAUTIFY_FLAG" val=""/>
  <p:tag name="KSO_WM_UNIT_PRESET_TEXT" val="请言简意赅的阐述您的观点。"/>
  <p:tag name="KSO_WM_UNIT_TEXT_FILL_FORE_SCHEMECOLOR_INDEX" val="13"/>
  <p:tag name="KSO_WM_UNIT_TEXT_FILL_TYPE" val="1"/>
  <p:tag name="KSO_WM_UNIT_USESOURCEFORMAT_APPLY" val="1"/>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5.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 name="KSO_WM_UNIT_PLACING_PICTURE_USER_VIEWPORT" val="{&quot;height&quot;:3563,&quot;width&quot;:5605}"/>
</p:tagLst>
</file>

<file path=ppt/tags/tag59.xml><?xml version="1.0" encoding="utf-8"?>
<p:tagLst xmlns:p="http://schemas.openxmlformats.org/presentationml/2006/main">
  <p:tag name="KSO_WM_UNIT_PLACING_PICTURE_USER_VIEWPORT" val="{&quot;height&quot;:4054,&quot;width&quot;:6079}"/>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6915_4*l_h_i*1_1_1"/>
  <p:tag name="KSO_WM_TEMPLATE_CATEGORY" val="custom"/>
  <p:tag name="KSO_WM_TEMPLATE_INDEX" val="20206915"/>
  <p:tag name="KSO_WM_UNIT_LAYERLEVEL" val="1_1_1"/>
  <p:tag name="KSO_WM_TAG_VERSION" val="1.0"/>
  <p:tag name="KSO_WM_BEAUTIFY_FLAG" val=""/>
  <p:tag name="KSO_WM_UNIT_TEXT_FILL_FORE_SCHEMECOLOR_INDEX" val="5"/>
  <p:tag name="KSO_WM_UNIT_TEXT_FILL_TYPE" val="1"/>
  <p:tag name="KSO_WM_UNIT_USESOURCEFORMAT_APPLY" val="1"/>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0.xml><?xml version="1.0" encoding="utf-8"?>
<p:tagLst xmlns:p="http://schemas.openxmlformats.org/presentationml/2006/main">
  <p:tag name="KSO_WM_UNIT_TABLE_BEAUTIFY" val="smartTable{65de4732-e92b-4e85-8120-304bf08cbbe6}"/>
  <p:tag name="TABLE_ENDDRAG_ORIGIN_RECT" val="506*404"/>
  <p:tag name="TABLE_ENDDRAG_RECT" val="363*82*506*404"/>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UNIT_TABLE_BEAUTIFY" val="smartTable{fb500b65-4f18-4a56-8149-f9eb3ddb3966}"/>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UNIT_TABLE_BEAUTIFY" val="smartTable{14d365af-1798-4794-bb2f-4604dbe97ec0}"/>
</p:tagLst>
</file>

<file path=ppt/tags/tag65.xml><?xml version="1.0" encoding="utf-8"?>
<p:tagLst xmlns:p="http://schemas.openxmlformats.org/presentationml/2006/main">
  <p:tag name="KSO_WM_UNIT_TABLE_BEAUTIFY" val="smartTable{b2a2db12-8677-4a69-8a55-f207872fe9de}"/>
  <p:tag name="TABLE_ENDDRAG_ORIGIN_RECT" val="475*391"/>
  <p:tag name="TABLE_ENDDRAG_RECT" val="403*93*475*392"/>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UNIT_TABLE_BEAUTIFY" val="smartTable{f13be939-71ce-4247-afb1-b2e218db24b2}"/>
  <p:tag name="TABLE_ENDDRAG_ORIGIN_RECT" val="487*396"/>
  <p:tag name="TABLE_ENDDRAG_RECT" val="390*96*487*396"/>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6915_4*l_h_f*1_3_1"/>
  <p:tag name="KSO_WM_TEMPLATE_CATEGORY" val="custom"/>
  <p:tag name="KSO_WM_TEMPLATE_INDEX" val="20206915"/>
  <p:tag name="KSO_WM_UNIT_LAYERLEVEL" val="1_1_1"/>
  <p:tag name="KSO_WM_TAG_VERSION" val="1.0"/>
  <p:tag name="KSO_WM_BEAUTIFY_FLAG" val=""/>
  <p:tag name="KSO_WM_UNIT_PRESET_TEXT" val="请言简意赅的阐述您的观点。"/>
  <p:tag name="KSO_WM_UNIT_TEXT_FILL_FORE_SCHEMECOLOR_INDEX" val="13"/>
  <p:tag name="KSO_WM_UNIT_TEXT_FILL_TYPE" val="1"/>
  <p:tag name="KSO_WM_UNIT_USESOURCEFORMAT_APPLY"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TABLE_BEAUTIFY" val="smartTable{8bdd22c1-a998-4a37-b73b-389c87c8b040}"/>
  <p:tag name="TABLE_ENDDRAG_ORIGIN_RECT" val="479*398"/>
  <p:tag name="TABLE_ENDDRAG_RECT" val="403*102*479*398"/>
</p:tagLst>
</file>

<file path=ppt/tags/tag74.xml><?xml version="1.0" encoding="utf-8"?>
<p:tagLst xmlns:p="http://schemas.openxmlformats.org/presentationml/2006/main">
  <p:tag name="KSO_WM_UNIT_TABLE_BEAUTIFY" val="smartTable{67b2b5a8-3695-4f92-92ae-7a8c8f7af6cf}"/>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UNIT_TABLE_BEAUTIFY" val="smartTable{9c72b5d1-7ccb-416c-9567-011d7e16e7a7}"/>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6915_4*l_h_i*1_2_1"/>
  <p:tag name="KSO_WM_TEMPLATE_CATEGORY" val="custom"/>
  <p:tag name="KSO_WM_TEMPLATE_INDEX" val="20206915"/>
  <p:tag name="KSO_WM_UNIT_LAYERLEVEL" val="1_1_1"/>
  <p:tag name="KSO_WM_TAG_VERSION" val="1.0"/>
  <p:tag name="KSO_WM_BEAUTIFY_FLAG" val=""/>
  <p:tag name="KSO_WM_UNIT_TEXT_FILL_FORE_SCHEMECOLOR_INDEX" val="5"/>
  <p:tag name="KSO_WM_UNIT_TEXT_FILL_TYPE" val="1"/>
  <p:tag name="KSO_WM_UNIT_USESOURCEFORMAT_APPLY"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UNIT_TABLE_BEAUTIFY" val="smartTable{a066b695-cfe3-4ef9-a29b-20d32f1e4ff4}"/>
  <p:tag name="TABLE_ENDDRAG_ORIGIN_RECT" val="432*389"/>
  <p:tag name="TABLE_ENDDRAG_RECT" val="451*108*432*389"/>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UNIT_TABLE_BEAUTIFY" val="smartTable{a912e3b7-9ee8-4f29-8410-639850e1f5e9}"/>
  <p:tag name="TABLE_ENDDRAG_ORIGIN_RECT" val="436*385"/>
  <p:tag name="TABLE_ENDDRAG_RECT" val="448*97*436*385"/>
</p:tagLst>
</file>

<file path=ppt/tags/tag85.xml><?xml version="1.0" encoding="utf-8"?>
<p:tagLst xmlns:p="http://schemas.openxmlformats.org/presentationml/2006/main">
  <p:tag name="KSO_WM_UNIT_TABLE_BEAUTIFY" val="smartTable{c2c17b5f-3211-47d9-a29d-3fa60847a804}"/>
  <p:tag name="TABLE_ENDDRAG_ORIGIN_RECT" val="434*392"/>
  <p:tag name="TABLE_ENDDRAG_RECT" val="448*95*434*392"/>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UNIT_TABLE_BEAUTIFY" val="smartTable{75fdea69-93ea-4731-9b62-318088799fc6}"/>
  <p:tag name="TABLE_ENDDRAG_ORIGIN_RECT" val="425*395"/>
  <p:tag name="TABLE_ENDDRAG_RECT" val="455*96*425*395"/>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UNIT_TABLE_BEAUTIFY" val="smartTable{3950fe69-844f-4539-92cf-996264f2d1a3}"/>
  <p:tag name="TABLE_ENDDRAG_ORIGIN_RECT" val="433*397"/>
  <p:tag name="TABLE_ENDDRAG_RECT" val="451*96*433*397"/>
</p:tagLst>
</file>

<file path=ppt/tags/tag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6915_4*l_h_f*1_2_1"/>
  <p:tag name="KSO_WM_TEMPLATE_CATEGORY" val="custom"/>
  <p:tag name="KSO_WM_TEMPLATE_INDEX" val="20206915"/>
  <p:tag name="KSO_WM_UNIT_LAYERLEVEL" val="1_1_1"/>
  <p:tag name="KSO_WM_TAG_VERSION" val="1.0"/>
  <p:tag name="KSO_WM_BEAUTIFY_FLAG" val=""/>
  <p:tag name="KSO_WM_UNIT_PRESET_TEXT" val="请言简意赅的阐述您的观点。"/>
  <p:tag name="KSO_WM_UNIT_TEXT_FILL_FORE_SCHEMECOLOR_INDEX" val="13"/>
  <p:tag name="KSO_WM_UNIT_TEXT_FILL_TYPE" val="1"/>
  <p:tag name="KSO_WM_UNIT_USESOURCEFORMAT_APPLY" val="1"/>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UNIT_TABLE_BEAUTIFY" val="smartTable{5f4f60f1-4345-43fc-a67d-9cea26ab33b1}"/>
  <p:tag name="TABLE_ENDDRAG_ORIGIN_RECT" val="471*395"/>
  <p:tag name="TABLE_ENDDRAG_RECT" val="419*94*471*395"/>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UNIT_TABLE_BEAUTIFY" val="smartTable{c0c7ce59-1485-4a40-8d15-f79dfbc2c267}"/>
  <p:tag name="TABLE_ENDDRAG_ORIGIN_RECT" val="458*393"/>
  <p:tag name="TABLE_ENDDRAG_RECT" val="423*96*458*393"/>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UNIT_TABLE_BEAUTIFY" val="smartTable{744453b1-a2db-4148-a2d0-0a5188938943}"/>
  <p:tag name="TABLE_ENDDRAG_ORIGIN_RECT" val="478*390"/>
  <p:tag name="TABLE_ENDDRAG_RECT" val="403*96*478*390"/>
</p:tagLst>
</file>

<file path=ppt/tags/tag96.xml><?xml version="1.0" encoding="utf-8"?>
<p:tagLst xmlns:p="http://schemas.openxmlformats.org/presentationml/2006/main">
  <p:tag name="KSO_WM_UNIT_TABLE_BEAUTIFY" val="smartTable{e02231d2-8baa-4677-a967-b184e02c06ac}"/>
  <p:tag name="TABLE_ENDDRAG_ORIGIN_RECT" val="486*396"/>
  <p:tag name="TABLE_ENDDRAG_RECT" val="397*97*487*396"/>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UNIT_TABLE_BEAUTIFY" val="smartTable{059629ad-6d6a-4f9c-8342-e873b3772cbf}"/>
  <p:tag name="TABLE_ENDDRAG_ORIGIN_RECT" val="498*399"/>
  <p:tag name="TABLE_ENDDRAG_RECT" val="386*95*498*399"/>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48643</Words>
  <Application>WPS 演示</Application>
  <PresentationFormat>宽屏</PresentationFormat>
  <Paragraphs>4442</Paragraphs>
  <Slides>47</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47</vt:i4>
      </vt:variant>
    </vt:vector>
  </HeadingPairs>
  <TitlesOfParts>
    <vt:vector size="55" baseType="lpstr">
      <vt:lpstr>Arial</vt:lpstr>
      <vt:lpstr>宋体</vt:lpstr>
      <vt:lpstr>Wingdings</vt:lpstr>
      <vt:lpstr>微软雅黑</vt:lpstr>
      <vt:lpstr>Wingdings</vt:lpstr>
      <vt:lpstr>Calibri</vt:lpstr>
      <vt:lpstr>Arial Unicode MS</vt:lpstr>
      <vt:lpstr>Office 主题</vt:lpstr>
      <vt:lpstr>Product selection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霞？？？</cp:lastModifiedBy>
  <cp:revision>27</cp:revision>
  <dcterms:created xsi:type="dcterms:W3CDTF">2023-06-10T00:29:00Z</dcterms:created>
  <dcterms:modified xsi:type="dcterms:W3CDTF">2024-05-23T02:16:07Z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77F4904F28194E86A4520BEDF141980B_12</vt:lpwstr>
  </property>
  <property fmtid="{D5CDD505-2E9C-101B-9397-08002B2CF9AE}" pid="3" name="KSOProductBuildVer">
    <vt:lpwstr>2052-11.1.0.14036</vt:lpwstr>
  </property>
</Properties>
</file>